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2" r:id="rId6"/>
    <p:sldId id="263" r:id="rId7"/>
    <p:sldId id="264" r:id="rId8"/>
    <p:sldId id="265" r:id="rId9"/>
    <p:sldId id="266" r:id="rId10"/>
    <p:sldId id="267" r:id="rId11"/>
    <p:sldId id="271" r:id="rId12"/>
    <p:sldId id="272" r:id="rId13"/>
    <p:sldId id="273" r:id="rId14"/>
    <p:sldId id="269" r:id="rId15"/>
    <p:sldId id="274"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gsbZBsUpCWuXlVimKOfiBPARx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29A"/>
    <a:srgbClr val="2B3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2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P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893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s://www.eeagrants.gov.pt/pt/" TargetMode="External"/><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o de Título">
  <p:cSld name="Diapositivo de Título">
    <p:bg>
      <p:bgPr>
        <a:gradFill>
          <a:gsLst>
            <a:gs pos="0">
              <a:srgbClr val="DDEAF6"/>
            </a:gs>
            <a:gs pos="34000">
              <a:srgbClr val="BBD6EE"/>
            </a:gs>
            <a:gs pos="47000">
              <a:srgbClr val="9CC2E5"/>
            </a:gs>
            <a:gs pos="100000">
              <a:srgbClr val="2E75B5"/>
            </a:gs>
          </a:gsLst>
          <a:lin ang="5400000" scaled="0"/>
        </a:gradFill>
        <a:effectLst/>
      </p:bgPr>
    </p:bg>
    <p:spTree>
      <p:nvGrpSpPr>
        <p:cNvPr id="1" name="Shape 22"/>
        <p:cNvGrpSpPr/>
        <p:nvPr/>
      </p:nvGrpSpPr>
      <p:grpSpPr>
        <a:xfrm>
          <a:off x="0" y="0"/>
          <a:ext cx="0" cy="0"/>
          <a:chOff x="0" y="0"/>
          <a:chExt cx="0" cy="0"/>
        </a:xfrm>
      </p:grpSpPr>
      <p:grpSp>
        <p:nvGrpSpPr>
          <p:cNvPr id="23" name="Google Shape;23;p8"/>
          <p:cNvGrpSpPr/>
          <p:nvPr/>
        </p:nvGrpSpPr>
        <p:grpSpPr>
          <a:xfrm>
            <a:off x="-14" y="-73550"/>
            <a:ext cx="12192014" cy="6967646"/>
            <a:chOff x="-14" y="-73550"/>
            <a:chExt cx="12192014" cy="6967646"/>
          </a:xfrm>
        </p:grpSpPr>
        <p:pic>
          <p:nvPicPr>
            <p:cNvPr id="24" name="Google Shape;24;p8" descr="Cartoon Sea Animals Vector"/>
            <p:cNvPicPr preferRelativeResize="0"/>
            <p:nvPr/>
          </p:nvPicPr>
          <p:blipFill rotWithShape="1">
            <a:blip r:embed="rId2">
              <a:alphaModFix/>
            </a:blip>
            <a:srcRect t="-1062"/>
            <a:stretch/>
          </p:blipFill>
          <p:spPr>
            <a:xfrm>
              <a:off x="3828157" y="-73550"/>
              <a:ext cx="8363843" cy="6919518"/>
            </a:xfrm>
            <a:prstGeom prst="rect">
              <a:avLst/>
            </a:prstGeom>
            <a:noFill/>
            <a:ln>
              <a:noFill/>
            </a:ln>
          </p:spPr>
        </p:pic>
        <p:pic>
          <p:nvPicPr>
            <p:cNvPr id="25" name="Google Shape;25;p8" descr="Cartoon Sea Animals Vector"/>
            <p:cNvPicPr preferRelativeResize="0"/>
            <p:nvPr/>
          </p:nvPicPr>
          <p:blipFill rotWithShape="1">
            <a:blip r:embed="rId2">
              <a:alphaModFix/>
            </a:blip>
            <a:srcRect l="-1061" t="-363" r="51689" b="-703"/>
            <a:stretch/>
          </p:blipFill>
          <p:spPr>
            <a:xfrm flipH="1">
              <a:off x="-14" y="-25422"/>
              <a:ext cx="4150901" cy="6919518"/>
            </a:xfrm>
            <a:prstGeom prst="rect">
              <a:avLst/>
            </a:prstGeom>
            <a:noFill/>
            <a:ln>
              <a:noFill/>
            </a:ln>
          </p:spPr>
        </p:pic>
      </p:grpSp>
      <p:pic>
        <p:nvPicPr>
          <p:cNvPr id="26" name="Google Shape;26;p8" descr="Uma imagem com texto&#10;&#10;Descrição gerada automaticamente"/>
          <p:cNvPicPr preferRelativeResize="0"/>
          <p:nvPr/>
        </p:nvPicPr>
        <p:blipFill rotWithShape="1">
          <a:blip r:embed="rId3">
            <a:alphaModFix/>
          </a:blip>
          <a:srcRect/>
          <a:stretch/>
        </p:blipFill>
        <p:spPr>
          <a:xfrm>
            <a:off x="543147" y="394231"/>
            <a:ext cx="1795723" cy="1260000"/>
          </a:xfrm>
          <a:prstGeom prst="rect">
            <a:avLst/>
          </a:prstGeom>
          <a:noFill/>
          <a:ln>
            <a:noFill/>
          </a:ln>
        </p:spPr>
      </p:pic>
      <p:cxnSp>
        <p:nvCxnSpPr>
          <p:cNvPr id="27" name="Google Shape;27;p8"/>
          <p:cNvCxnSpPr/>
          <p:nvPr/>
        </p:nvCxnSpPr>
        <p:spPr>
          <a:xfrm>
            <a:off x="3377106" y="1728797"/>
            <a:ext cx="0" cy="2772000"/>
          </a:xfrm>
          <a:prstGeom prst="straightConnector1">
            <a:avLst/>
          </a:prstGeom>
          <a:noFill/>
          <a:ln w="28575" cap="flat" cmpd="sng">
            <a:solidFill>
              <a:schemeClr val="accent2"/>
            </a:solidFill>
            <a:prstDash val="dash"/>
            <a:round/>
            <a:headEnd type="none" w="sm" len="sm"/>
            <a:tailEnd type="none" w="sm" len="sm"/>
          </a:ln>
        </p:spPr>
      </p:cxnSp>
      <p:sp>
        <p:nvSpPr>
          <p:cNvPr id="28" name="Google Shape;28;p8"/>
          <p:cNvSpPr txBox="1">
            <a:spLocks noGrp="1"/>
          </p:cNvSpPr>
          <p:nvPr>
            <p:ph type="body" idx="1"/>
          </p:nvPr>
        </p:nvSpPr>
        <p:spPr>
          <a:xfrm>
            <a:off x="465296" y="5667578"/>
            <a:ext cx="5308133" cy="3952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8D8D8"/>
              </a:buClr>
              <a:buSzPts val="1600"/>
              <a:buNone/>
              <a:defRPr sz="1600">
                <a:solidFill>
                  <a:srgbClr val="D8D8D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8"/>
          <p:cNvSpPr txBox="1">
            <a:spLocks noGrp="1"/>
          </p:cNvSpPr>
          <p:nvPr>
            <p:ph type="body" idx="2"/>
          </p:nvPr>
        </p:nvSpPr>
        <p:spPr>
          <a:xfrm>
            <a:off x="465296" y="6087296"/>
            <a:ext cx="5308133" cy="3952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8D8D8"/>
              </a:buClr>
              <a:buSzPts val="1600"/>
              <a:buNone/>
              <a:defRPr sz="1600">
                <a:solidFill>
                  <a:srgbClr val="D8D8D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8"/>
          <p:cNvSpPr txBox="1">
            <a:spLocks noGrp="1"/>
          </p:cNvSpPr>
          <p:nvPr>
            <p:ph type="body" idx="3"/>
          </p:nvPr>
        </p:nvSpPr>
        <p:spPr>
          <a:xfrm>
            <a:off x="9862536" y="5865222"/>
            <a:ext cx="1864168" cy="395288"/>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D8D8D8"/>
              </a:buClr>
              <a:buSzPts val="1200"/>
              <a:buNone/>
              <a:defRPr sz="1200">
                <a:solidFill>
                  <a:srgbClr val="D8D8D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a:spLocks noGrp="1"/>
          </p:cNvSpPr>
          <p:nvPr>
            <p:ph type="pic" idx="2"/>
          </p:nvPr>
        </p:nvSpPr>
        <p:spPr>
          <a:xfrm>
            <a:off x="5183188" y="987425"/>
            <a:ext cx="6172200" cy="4873625"/>
          </a:xfrm>
          <a:prstGeom prst="rect">
            <a:avLst/>
          </a:prstGeom>
          <a:noFill/>
          <a:ln>
            <a:noFill/>
          </a:ln>
        </p:spPr>
      </p:sp>
      <p:sp>
        <p:nvSpPr>
          <p:cNvPr id="85" name="Google Shape;85;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3_Capa_final">
  <p:cSld name="3_Capa_final">
    <p:bg>
      <p:bgPr>
        <a:blipFill>
          <a:blip r:embed="rId2">
            <a:alphaModFix amt="38000"/>
          </a:blip>
          <a:stretch>
            <a:fillRect/>
          </a:stretch>
        </a:blipFill>
        <a:effectLst/>
      </p:bgPr>
    </p:bg>
    <p:spTree>
      <p:nvGrpSpPr>
        <p:cNvPr id="1" name="Shape 86"/>
        <p:cNvGrpSpPr/>
        <p:nvPr/>
      </p:nvGrpSpPr>
      <p:grpSpPr>
        <a:xfrm>
          <a:off x="0" y="0"/>
          <a:ext cx="0" cy="0"/>
          <a:chOff x="0" y="0"/>
          <a:chExt cx="0" cy="0"/>
        </a:xfrm>
      </p:grpSpPr>
      <p:grpSp>
        <p:nvGrpSpPr>
          <p:cNvPr id="87" name="Google Shape;87;p19"/>
          <p:cNvGrpSpPr/>
          <p:nvPr/>
        </p:nvGrpSpPr>
        <p:grpSpPr>
          <a:xfrm>
            <a:off x="-14" y="-73550"/>
            <a:ext cx="12192014" cy="6967646"/>
            <a:chOff x="-14" y="-73550"/>
            <a:chExt cx="12192014" cy="6967646"/>
          </a:xfrm>
        </p:grpSpPr>
        <p:pic>
          <p:nvPicPr>
            <p:cNvPr id="88" name="Google Shape;88;p19" descr="Cartoon Sea Animals Vector"/>
            <p:cNvPicPr preferRelativeResize="0"/>
            <p:nvPr/>
          </p:nvPicPr>
          <p:blipFill rotWithShape="1">
            <a:blip r:embed="rId3">
              <a:alphaModFix/>
            </a:blip>
            <a:srcRect t="-1062"/>
            <a:stretch/>
          </p:blipFill>
          <p:spPr>
            <a:xfrm>
              <a:off x="3828157" y="-73550"/>
              <a:ext cx="8363843" cy="6919518"/>
            </a:xfrm>
            <a:prstGeom prst="rect">
              <a:avLst/>
            </a:prstGeom>
            <a:noFill/>
            <a:ln>
              <a:noFill/>
            </a:ln>
          </p:spPr>
        </p:pic>
        <p:pic>
          <p:nvPicPr>
            <p:cNvPr id="89" name="Google Shape;89;p19" descr="Cartoon Sea Animals Vector"/>
            <p:cNvPicPr preferRelativeResize="0"/>
            <p:nvPr/>
          </p:nvPicPr>
          <p:blipFill rotWithShape="1">
            <a:blip r:embed="rId3">
              <a:alphaModFix/>
            </a:blip>
            <a:srcRect l="-1061" t="-363" r="51689" b="-703"/>
            <a:stretch/>
          </p:blipFill>
          <p:spPr>
            <a:xfrm flipH="1">
              <a:off x="-14" y="-25422"/>
              <a:ext cx="4150901" cy="6919518"/>
            </a:xfrm>
            <a:prstGeom prst="rect">
              <a:avLst/>
            </a:prstGeom>
            <a:noFill/>
            <a:ln>
              <a:noFill/>
            </a:ln>
          </p:spPr>
        </p:pic>
      </p:grpSp>
      <p:pic>
        <p:nvPicPr>
          <p:cNvPr id="90" name="Google Shape;90;p19">
            <a:hlinkClick r:id="rId4"/>
          </p:cNvPr>
          <p:cNvPicPr preferRelativeResize="0"/>
          <p:nvPr/>
        </p:nvPicPr>
        <p:blipFill rotWithShape="1">
          <a:blip r:embed="rId5">
            <a:alphaModFix/>
          </a:blip>
          <a:srcRect/>
          <a:stretch/>
        </p:blipFill>
        <p:spPr>
          <a:xfrm>
            <a:off x="340128" y="621235"/>
            <a:ext cx="1128713" cy="792163"/>
          </a:xfrm>
          <a:prstGeom prst="rect">
            <a:avLst/>
          </a:prstGeom>
          <a:noFill/>
          <a:ln>
            <a:noFill/>
          </a:ln>
        </p:spPr>
      </p:pic>
      <p:sp>
        <p:nvSpPr>
          <p:cNvPr id="91" name="Google Shape;91;p19"/>
          <p:cNvSpPr/>
          <p:nvPr/>
        </p:nvSpPr>
        <p:spPr>
          <a:xfrm>
            <a:off x="7286324" y="3252938"/>
            <a:ext cx="696690"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pt-PT"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92" name="Google Shape;92;p19"/>
          <p:cNvSpPr/>
          <p:nvPr/>
        </p:nvSpPr>
        <p:spPr>
          <a:xfrm>
            <a:off x="163630" y="1649057"/>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Calibri"/>
              <a:buNone/>
            </a:pPr>
            <a:r>
              <a:rPr lang="pt-PT" sz="11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cxnSp>
        <p:nvCxnSpPr>
          <p:cNvPr id="93" name="Google Shape;93;p19"/>
          <p:cNvCxnSpPr/>
          <p:nvPr/>
        </p:nvCxnSpPr>
        <p:spPr>
          <a:xfrm>
            <a:off x="-9625" y="2978157"/>
            <a:ext cx="12211249" cy="0"/>
          </a:xfrm>
          <a:prstGeom prst="straightConnector1">
            <a:avLst/>
          </a:prstGeom>
          <a:noFill/>
          <a:ln w="9525" cap="flat" cmpd="sng">
            <a:solidFill>
              <a:schemeClr val="accent2"/>
            </a:solidFill>
            <a:prstDash val="dash"/>
            <a:round/>
            <a:headEnd type="none" w="sm" len="sm"/>
            <a:tailEnd type="none" w="sm" len="sm"/>
          </a:ln>
        </p:spPr>
      </p:cxnSp>
      <p:sp>
        <p:nvSpPr>
          <p:cNvPr id="94" name="Google Shape;94;p19"/>
          <p:cNvSpPr/>
          <p:nvPr/>
        </p:nvSpPr>
        <p:spPr>
          <a:xfrm>
            <a:off x="216094" y="219604"/>
            <a:ext cx="1178528" cy="27699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200"/>
              <a:buFont typeface="Arial"/>
              <a:buNone/>
            </a:pPr>
            <a:r>
              <a:rPr lang="pt-PT" sz="1200" b="1" i="0" u="none" strike="noStrike" cap="none">
                <a:solidFill>
                  <a:schemeClr val="dk1"/>
                </a:solidFill>
                <a:latin typeface="Arial"/>
                <a:ea typeface="Arial"/>
                <a:cs typeface="Arial"/>
                <a:sym typeface="Arial"/>
              </a:rPr>
              <a:t>Financed by: </a:t>
            </a:r>
            <a:endParaRPr sz="1000" b="0" i="0" u="none" strike="noStrike" cap="none">
              <a:solidFill>
                <a:schemeClr val="dk1"/>
              </a:solidFill>
              <a:latin typeface="Arial"/>
              <a:ea typeface="Arial"/>
              <a:cs typeface="Arial"/>
              <a:sym typeface="Arial"/>
            </a:endParaRPr>
          </a:p>
        </p:txBody>
      </p:sp>
      <p:sp>
        <p:nvSpPr>
          <p:cNvPr id="95" name="Google Shape;95;p19"/>
          <p:cNvSpPr txBox="1"/>
          <p:nvPr/>
        </p:nvSpPr>
        <p:spPr>
          <a:xfrm>
            <a:off x="216094" y="1731047"/>
            <a:ext cx="23158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pt-PT" sz="1200" b="1" i="0" u="none" strike="noStrike" cap="none">
                <a:solidFill>
                  <a:schemeClr val="dk1"/>
                </a:solidFill>
                <a:latin typeface="Arial"/>
                <a:ea typeface="Arial"/>
                <a:cs typeface="Arial"/>
                <a:sym typeface="Arial"/>
              </a:rPr>
              <a:t>Programme Operator:</a:t>
            </a:r>
            <a:endParaRPr sz="1600" b="1" i="0" u="none" strike="noStrike" cap="none">
              <a:solidFill>
                <a:schemeClr val="dk1"/>
              </a:solidFill>
              <a:latin typeface="Arial"/>
              <a:ea typeface="Arial"/>
              <a:cs typeface="Arial"/>
              <a:sym typeface="Arial"/>
            </a:endParaRPr>
          </a:p>
        </p:txBody>
      </p:sp>
      <p:pic>
        <p:nvPicPr>
          <p:cNvPr id="96" name="Google Shape;96;p19"/>
          <p:cNvPicPr preferRelativeResize="0"/>
          <p:nvPr/>
        </p:nvPicPr>
        <p:blipFill rotWithShape="1">
          <a:blip r:embed="rId6">
            <a:alphaModFix/>
          </a:blip>
          <a:srcRect/>
          <a:stretch/>
        </p:blipFill>
        <p:spPr>
          <a:xfrm>
            <a:off x="369133" y="2204538"/>
            <a:ext cx="1335088" cy="503238"/>
          </a:xfrm>
          <a:prstGeom prst="rect">
            <a:avLst/>
          </a:prstGeom>
          <a:noFill/>
          <a:ln>
            <a:noFill/>
          </a:ln>
        </p:spPr>
      </p:pic>
      <p:sp>
        <p:nvSpPr>
          <p:cNvPr id="97" name="Google Shape;97;p19"/>
          <p:cNvSpPr txBox="1"/>
          <p:nvPr/>
        </p:nvSpPr>
        <p:spPr>
          <a:xfrm>
            <a:off x="4223701" y="1742118"/>
            <a:ext cx="97022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pt-PT" sz="1200" b="1" i="0" u="none" strike="noStrike" cap="none">
                <a:solidFill>
                  <a:schemeClr val="dk1"/>
                </a:solidFill>
                <a:latin typeface="Arial"/>
                <a:ea typeface="Arial"/>
                <a:cs typeface="Arial"/>
                <a:sym typeface="Arial"/>
              </a:rPr>
              <a:t>Promotor:</a:t>
            </a:r>
            <a:endParaRPr sz="1200" b="1" i="0" u="none" strike="noStrike" cap="none">
              <a:solidFill>
                <a:schemeClr val="dk1"/>
              </a:solidFill>
              <a:latin typeface="Arial"/>
              <a:ea typeface="Arial"/>
              <a:cs typeface="Arial"/>
              <a:sym typeface="Arial"/>
            </a:endParaRPr>
          </a:p>
        </p:txBody>
      </p:sp>
      <p:sp>
        <p:nvSpPr>
          <p:cNvPr id="98" name="Google Shape;98;p19"/>
          <p:cNvSpPr txBox="1"/>
          <p:nvPr/>
        </p:nvSpPr>
        <p:spPr>
          <a:xfrm>
            <a:off x="6131689" y="1754818"/>
            <a:ext cx="1633888" cy="276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pt-PT" sz="1200" b="1" i="0" u="none" strike="noStrike" cap="none">
                <a:solidFill>
                  <a:schemeClr val="dk1"/>
                </a:solidFill>
                <a:latin typeface="Arial"/>
                <a:ea typeface="Arial"/>
                <a:cs typeface="Arial"/>
                <a:sym typeface="Arial"/>
              </a:rPr>
              <a:t>Partner:</a:t>
            </a:r>
            <a:endParaRPr/>
          </a:p>
        </p:txBody>
      </p:sp>
      <p:pic>
        <p:nvPicPr>
          <p:cNvPr id="99" name="Google Shape;99;p19"/>
          <p:cNvPicPr preferRelativeResize="0"/>
          <p:nvPr/>
        </p:nvPicPr>
        <p:blipFill rotWithShape="1">
          <a:blip r:embed="rId7">
            <a:alphaModFix/>
          </a:blip>
          <a:srcRect/>
          <a:stretch/>
        </p:blipFill>
        <p:spPr>
          <a:xfrm>
            <a:off x="1894582" y="2144493"/>
            <a:ext cx="1798055" cy="504000"/>
          </a:xfrm>
          <a:prstGeom prst="rect">
            <a:avLst/>
          </a:prstGeom>
          <a:noFill/>
          <a:ln>
            <a:noFill/>
          </a:ln>
        </p:spPr>
      </p:pic>
      <p:sp>
        <p:nvSpPr>
          <p:cNvPr id="100" name="Google Shape;100;p19"/>
          <p:cNvSpPr txBox="1"/>
          <p:nvPr/>
        </p:nvSpPr>
        <p:spPr>
          <a:xfrm>
            <a:off x="114494" y="6584520"/>
            <a:ext cx="618513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900" b="0" i="0">
                <a:solidFill>
                  <a:srgbClr val="9AA0A6"/>
                </a:solidFill>
                <a:latin typeface="Roboto"/>
                <a:ea typeface="Roboto"/>
                <a:cs typeface="Roboto"/>
                <a:sym typeface="Roboto"/>
              </a:rPr>
              <a:t>Imagem: Autor: IkonStudio | Crédito: Getty Images/iStockphoto</a:t>
            </a:r>
            <a:endParaRPr sz="900">
              <a:solidFill>
                <a:srgbClr val="F2F2F2"/>
              </a:solidFill>
              <a:latin typeface="Calibri"/>
              <a:ea typeface="Calibri"/>
              <a:cs typeface="Calibri"/>
              <a:sym typeface="Calibri"/>
            </a:endParaRPr>
          </a:p>
        </p:txBody>
      </p:sp>
      <p:pic>
        <p:nvPicPr>
          <p:cNvPr id="101" name="Google Shape;101;p19"/>
          <p:cNvPicPr preferRelativeResize="0"/>
          <p:nvPr/>
        </p:nvPicPr>
        <p:blipFill rotWithShape="1">
          <a:blip r:embed="rId8">
            <a:alphaModFix/>
          </a:blip>
          <a:srcRect/>
          <a:stretch/>
        </p:blipFill>
        <p:spPr>
          <a:xfrm>
            <a:off x="6107995" y="2030924"/>
            <a:ext cx="847689" cy="835306"/>
          </a:xfrm>
          <a:prstGeom prst="rect">
            <a:avLst/>
          </a:prstGeom>
          <a:noFill/>
          <a:ln>
            <a:noFill/>
          </a:ln>
        </p:spPr>
      </p:pic>
      <p:pic>
        <p:nvPicPr>
          <p:cNvPr id="102" name="Google Shape;102;p19"/>
          <p:cNvPicPr preferRelativeResize="0"/>
          <p:nvPr/>
        </p:nvPicPr>
        <p:blipFill rotWithShape="1">
          <a:blip r:embed="rId9">
            <a:alphaModFix/>
          </a:blip>
          <a:srcRect/>
          <a:stretch/>
        </p:blipFill>
        <p:spPr>
          <a:xfrm>
            <a:off x="3866268" y="1955441"/>
            <a:ext cx="2241727" cy="11125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Objeto">
  <p:cSld name="Título e Objeto">
    <p:spTree>
      <p:nvGrpSpPr>
        <p:cNvPr id="1" name="Shape 31"/>
        <p:cNvGrpSpPr/>
        <p:nvPr/>
      </p:nvGrpSpPr>
      <p:grpSpPr>
        <a:xfrm>
          <a:off x="0" y="0"/>
          <a:ext cx="0" cy="0"/>
          <a:chOff x="0" y="0"/>
          <a:chExt cx="0" cy="0"/>
        </a:xfrm>
      </p:grpSpPr>
      <p:sp>
        <p:nvSpPr>
          <p:cNvPr id="32" name="Google Shape;32;p9"/>
          <p:cNvSpPr txBox="1">
            <a:spLocks noGrp="1"/>
          </p:cNvSpPr>
          <p:nvPr>
            <p:ph type="body" idx="1"/>
          </p:nvPr>
        </p:nvSpPr>
        <p:spPr>
          <a:xfrm>
            <a:off x="838200" y="1636295"/>
            <a:ext cx="10515600" cy="4540668"/>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pt-PT" dirty="0"/>
          </a:p>
        </p:txBody>
      </p:sp>
      <p:sp>
        <p:nvSpPr>
          <p:cNvPr id="33" name="Google Shape;33;p9"/>
          <p:cNvSpPr txBox="1">
            <a:spLocks noGrp="1"/>
          </p:cNvSpPr>
          <p:nvPr>
            <p:ph type="title"/>
          </p:nvPr>
        </p:nvSpPr>
        <p:spPr>
          <a:xfrm>
            <a:off x="838200" y="365126"/>
            <a:ext cx="10515600" cy="9246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400"/>
              <a:buFont typeface="Arial"/>
              <a:buNone/>
              <a:defRPr>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cção">
  <p:cSld name="Cabeçalho da Secção">
    <p:bg>
      <p:bgPr>
        <a:blipFill>
          <a:blip r:embed="rId2">
            <a:alphaModFix amt="38000"/>
          </a:blip>
          <a:stretch>
            <a:fillRect/>
          </a:stretch>
        </a:blipFill>
        <a:effectLst/>
      </p:bgPr>
    </p:bg>
    <p:spTree>
      <p:nvGrpSpPr>
        <p:cNvPr id="1" name="Shape 34"/>
        <p:cNvGrpSpPr/>
        <p:nvPr/>
      </p:nvGrpSpPr>
      <p:grpSpPr>
        <a:xfrm>
          <a:off x="0" y="0"/>
          <a:ext cx="0" cy="0"/>
          <a:chOff x="0" y="0"/>
          <a:chExt cx="0" cy="0"/>
        </a:xfrm>
      </p:grpSpPr>
      <p:grpSp>
        <p:nvGrpSpPr>
          <p:cNvPr id="35" name="Google Shape;35;p10"/>
          <p:cNvGrpSpPr/>
          <p:nvPr/>
        </p:nvGrpSpPr>
        <p:grpSpPr>
          <a:xfrm>
            <a:off x="-14" y="-73550"/>
            <a:ext cx="12192014" cy="6967646"/>
            <a:chOff x="-14" y="-73550"/>
            <a:chExt cx="12192014" cy="6967646"/>
          </a:xfrm>
        </p:grpSpPr>
        <p:pic>
          <p:nvPicPr>
            <p:cNvPr id="36" name="Google Shape;36;p10" descr="Cartoon Sea Animals Vector"/>
            <p:cNvPicPr preferRelativeResize="0"/>
            <p:nvPr/>
          </p:nvPicPr>
          <p:blipFill rotWithShape="1">
            <a:blip r:embed="rId3">
              <a:alphaModFix/>
            </a:blip>
            <a:srcRect t="-1062"/>
            <a:stretch/>
          </p:blipFill>
          <p:spPr>
            <a:xfrm>
              <a:off x="3828157" y="-73550"/>
              <a:ext cx="8363843" cy="6919518"/>
            </a:xfrm>
            <a:prstGeom prst="rect">
              <a:avLst/>
            </a:prstGeom>
            <a:noFill/>
            <a:ln>
              <a:noFill/>
            </a:ln>
          </p:spPr>
        </p:pic>
        <p:pic>
          <p:nvPicPr>
            <p:cNvPr id="37" name="Google Shape;37;p10" descr="Cartoon Sea Animals Vector"/>
            <p:cNvPicPr preferRelativeResize="0"/>
            <p:nvPr/>
          </p:nvPicPr>
          <p:blipFill rotWithShape="1">
            <a:blip r:embed="rId3">
              <a:alphaModFix/>
            </a:blip>
            <a:srcRect l="-1061" t="-363" r="51689" b="-703"/>
            <a:stretch/>
          </p:blipFill>
          <p:spPr>
            <a:xfrm flipH="1">
              <a:off x="-14" y="-25422"/>
              <a:ext cx="4150901" cy="6919518"/>
            </a:xfrm>
            <a:prstGeom prst="rect">
              <a:avLst/>
            </a:prstGeom>
            <a:noFill/>
            <a:ln>
              <a:noFill/>
            </a:ln>
          </p:spPr>
        </p:pic>
      </p:grpSp>
      <p:sp>
        <p:nvSpPr>
          <p:cNvPr id="38" name="Google Shape;38;p10"/>
          <p:cNvSpPr txBox="1">
            <a:spLocks noGrp="1"/>
          </p:cNvSpPr>
          <p:nvPr>
            <p:ph type="title"/>
          </p:nvPr>
        </p:nvSpPr>
        <p:spPr>
          <a:xfrm>
            <a:off x="841475" y="1834865"/>
            <a:ext cx="10515600" cy="2852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8D8D8"/>
              </a:buClr>
              <a:buSzPts val="4800"/>
              <a:buFont typeface="Arial"/>
              <a:buNone/>
              <a:defRPr sz="4800">
                <a:solidFill>
                  <a:srgbClr val="D8D8D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p:nvPr/>
        </p:nvSpPr>
        <p:spPr>
          <a:xfrm>
            <a:off x="980355" y="6493039"/>
            <a:ext cx="80263" cy="83539"/>
          </a:xfrm>
          <a:prstGeom prst="rect">
            <a:avLst/>
          </a:prstGeom>
          <a:solidFill>
            <a:schemeClr val="lt1"/>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D8D8D8"/>
              </a:solidFill>
              <a:latin typeface="Calibri"/>
              <a:ea typeface="Calibri"/>
              <a:cs typeface="Calibri"/>
              <a:sym typeface="Calibri"/>
            </a:endParaRPr>
          </a:p>
        </p:txBody>
      </p:sp>
      <p:sp>
        <p:nvSpPr>
          <p:cNvPr id="40" name="Google Shape;40;p10"/>
          <p:cNvSpPr/>
          <p:nvPr/>
        </p:nvSpPr>
        <p:spPr>
          <a:xfrm>
            <a:off x="736290" y="6493039"/>
            <a:ext cx="81901" cy="83539"/>
          </a:xfrm>
          <a:custGeom>
            <a:avLst/>
            <a:gdLst/>
            <a:ahLst/>
            <a:cxnLst/>
            <a:rect l="l" t="t" r="r" b="b"/>
            <a:pathLst>
              <a:path w="100" h="102" extrusionOk="0">
                <a:moveTo>
                  <a:pt x="100" y="102"/>
                </a:moveTo>
                <a:lnTo>
                  <a:pt x="0" y="102"/>
                </a:lnTo>
                <a:lnTo>
                  <a:pt x="0" y="0"/>
                </a:lnTo>
                <a:lnTo>
                  <a:pt x="100" y="102"/>
                </a:lnTo>
                <a:close/>
              </a:path>
            </a:pathLst>
          </a:custGeom>
          <a:solidFill>
            <a:schemeClr val="lt1"/>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D8D8D8"/>
              </a:solidFill>
              <a:latin typeface="Calibri"/>
              <a:ea typeface="Calibri"/>
              <a:cs typeface="Calibri"/>
              <a:sym typeface="Calibri"/>
            </a:endParaRPr>
          </a:p>
        </p:txBody>
      </p:sp>
      <p:sp>
        <p:nvSpPr>
          <p:cNvPr id="41" name="Google Shape;41;p10"/>
          <p:cNvSpPr/>
          <p:nvPr/>
        </p:nvSpPr>
        <p:spPr>
          <a:xfrm>
            <a:off x="656027" y="6493039"/>
            <a:ext cx="80263" cy="164621"/>
          </a:xfrm>
          <a:prstGeom prst="rect">
            <a:avLst/>
          </a:prstGeom>
          <a:solidFill>
            <a:schemeClr val="lt1"/>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10"/>
          <p:cNvSpPr/>
          <p:nvPr/>
        </p:nvSpPr>
        <p:spPr>
          <a:xfrm>
            <a:off x="818191" y="6411957"/>
            <a:ext cx="80263" cy="245703"/>
          </a:xfrm>
          <a:custGeom>
            <a:avLst/>
            <a:gdLst/>
            <a:ahLst/>
            <a:cxnLst/>
            <a:rect l="l" t="t" r="r" b="b"/>
            <a:pathLst>
              <a:path w="98" h="300" extrusionOk="0">
                <a:moveTo>
                  <a:pt x="0" y="0"/>
                </a:moveTo>
                <a:lnTo>
                  <a:pt x="0" y="201"/>
                </a:lnTo>
                <a:lnTo>
                  <a:pt x="98" y="300"/>
                </a:lnTo>
                <a:lnTo>
                  <a:pt x="98" y="0"/>
                </a:lnTo>
                <a:lnTo>
                  <a:pt x="0" y="0"/>
                </a:lnTo>
                <a:close/>
              </a:path>
            </a:pathLst>
          </a:custGeom>
          <a:solidFill>
            <a:schemeClr val="lt1"/>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10"/>
          <p:cNvSpPr/>
          <p:nvPr/>
        </p:nvSpPr>
        <p:spPr>
          <a:xfrm>
            <a:off x="898454" y="6330875"/>
            <a:ext cx="81901" cy="245703"/>
          </a:xfrm>
          <a:prstGeom prst="rect">
            <a:avLst/>
          </a:prstGeom>
          <a:solidFill>
            <a:schemeClr val="lt1"/>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4" name="Google Shape;44;p10"/>
          <p:cNvCxnSpPr/>
          <p:nvPr/>
        </p:nvCxnSpPr>
        <p:spPr>
          <a:xfrm>
            <a:off x="1060618" y="6576578"/>
            <a:ext cx="11143381" cy="0"/>
          </a:xfrm>
          <a:prstGeom prst="straightConnector1">
            <a:avLst/>
          </a:prstGeom>
          <a:solidFill>
            <a:schemeClr val="lt1"/>
          </a:solidFill>
          <a:ln w="19050" cap="rnd" cmpd="sng">
            <a:solidFill>
              <a:srgbClr val="BFBFBF"/>
            </a:solidFill>
            <a:prstDash val="solid"/>
            <a:round/>
            <a:headEnd type="none" w="med" len="med"/>
            <a:tailEnd type="none" w="med" len="med"/>
          </a:ln>
        </p:spPr>
      </p:cxnSp>
      <p:cxnSp>
        <p:nvCxnSpPr>
          <p:cNvPr id="45" name="Google Shape;45;p10"/>
          <p:cNvCxnSpPr/>
          <p:nvPr/>
        </p:nvCxnSpPr>
        <p:spPr>
          <a:xfrm>
            <a:off x="-1" y="6576578"/>
            <a:ext cx="656028" cy="0"/>
          </a:xfrm>
          <a:prstGeom prst="straightConnector1">
            <a:avLst/>
          </a:prstGeom>
          <a:solidFill>
            <a:schemeClr val="lt1"/>
          </a:solidFill>
          <a:ln w="19050" cap="rnd" cmpd="sng">
            <a:solidFill>
              <a:srgbClr val="BFBFBF"/>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ítulo e Objeto">
  <p:cSld name="1_Título e Objeto">
    <p:spTree>
      <p:nvGrpSpPr>
        <p:cNvPr id="1" name="Shape 62"/>
        <p:cNvGrpSpPr/>
        <p:nvPr/>
      </p:nvGrpSpPr>
      <p:grpSpPr>
        <a:xfrm>
          <a:off x="0" y="0"/>
          <a:ext cx="0" cy="0"/>
          <a:chOff x="0" y="0"/>
          <a:chExt cx="0" cy="0"/>
        </a:xfrm>
      </p:grpSpPr>
      <p:sp>
        <p:nvSpPr>
          <p:cNvPr id="63" name="Google Shape;63;p12"/>
          <p:cNvSpPr txBox="1">
            <a:spLocks noGrp="1"/>
          </p:cNvSpPr>
          <p:nvPr>
            <p:ph type="body" idx="1"/>
          </p:nvPr>
        </p:nvSpPr>
        <p:spPr>
          <a:xfrm>
            <a:off x="838200" y="1451950"/>
            <a:ext cx="10515600" cy="472501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12"/>
          <p:cNvSpPr txBox="1">
            <a:spLocks noGrp="1"/>
          </p:cNvSpPr>
          <p:nvPr>
            <p:ph type="title"/>
          </p:nvPr>
        </p:nvSpPr>
        <p:spPr>
          <a:xfrm>
            <a:off x="838200" y="365126"/>
            <a:ext cx="10515600" cy="9246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8200" y="365126"/>
            <a:ext cx="10515600" cy="9246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838200" y="365126"/>
            <a:ext cx="10515600" cy="9246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7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6"/>
            <a:ext cx="10515600" cy="9246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Arial"/>
              <a:buNone/>
              <a:defRPr sz="4400" b="1"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838200" y="1451950"/>
            <a:ext cx="10515600" cy="472501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7"/>
          <p:cNvGrpSpPr/>
          <p:nvPr/>
        </p:nvGrpSpPr>
        <p:grpSpPr>
          <a:xfrm>
            <a:off x="-1" y="6330875"/>
            <a:ext cx="12204000" cy="326785"/>
            <a:chOff x="134754" y="6311900"/>
            <a:chExt cx="12099979" cy="324000"/>
          </a:xfrm>
        </p:grpSpPr>
        <p:sp>
          <p:nvSpPr>
            <p:cNvPr id="13" name="Google Shape;13;p7"/>
            <p:cNvSpPr/>
            <p:nvPr/>
          </p:nvSpPr>
          <p:spPr>
            <a:xfrm>
              <a:off x="1106754" y="6472682"/>
              <a:ext cx="79579" cy="82827"/>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4;p7"/>
            <p:cNvSpPr/>
            <p:nvPr/>
          </p:nvSpPr>
          <p:spPr>
            <a:xfrm>
              <a:off x="864769" y="6472682"/>
              <a:ext cx="81203" cy="82827"/>
            </a:xfrm>
            <a:custGeom>
              <a:avLst/>
              <a:gdLst/>
              <a:ahLst/>
              <a:cxnLst/>
              <a:rect l="l" t="t" r="r" b="b"/>
              <a:pathLst>
                <a:path w="100" h="102" extrusionOk="0">
                  <a:moveTo>
                    <a:pt x="100" y="102"/>
                  </a:moveTo>
                  <a:lnTo>
                    <a:pt x="0" y="102"/>
                  </a:lnTo>
                  <a:lnTo>
                    <a:pt x="0" y="0"/>
                  </a:lnTo>
                  <a:lnTo>
                    <a:pt x="100" y="102"/>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5;p7"/>
            <p:cNvSpPr/>
            <p:nvPr/>
          </p:nvSpPr>
          <p:spPr>
            <a:xfrm>
              <a:off x="785190" y="6472682"/>
              <a:ext cx="79579" cy="163218"/>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p7"/>
            <p:cNvSpPr/>
            <p:nvPr/>
          </p:nvSpPr>
          <p:spPr>
            <a:xfrm>
              <a:off x="945972" y="6392291"/>
              <a:ext cx="79579" cy="243609"/>
            </a:xfrm>
            <a:custGeom>
              <a:avLst/>
              <a:gdLst/>
              <a:ahLst/>
              <a:cxnLst/>
              <a:rect l="l" t="t" r="r" b="b"/>
              <a:pathLst>
                <a:path w="98" h="300" extrusionOk="0">
                  <a:moveTo>
                    <a:pt x="0" y="0"/>
                  </a:moveTo>
                  <a:lnTo>
                    <a:pt x="0" y="201"/>
                  </a:lnTo>
                  <a:lnTo>
                    <a:pt x="98" y="300"/>
                  </a:lnTo>
                  <a:lnTo>
                    <a:pt x="98" y="0"/>
                  </a:lnTo>
                  <a:lnTo>
                    <a:pt x="0" y="0"/>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7"/>
            <p:cNvSpPr/>
            <p:nvPr/>
          </p:nvSpPr>
          <p:spPr>
            <a:xfrm>
              <a:off x="1025551" y="6311900"/>
              <a:ext cx="81203" cy="243609"/>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 name="Google Shape;18;p7"/>
            <p:cNvCxnSpPr/>
            <p:nvPr/>
          </p:nvCxnSpPr>
          <p:spPr>
            <a:xfrm>
              <a:off x="1186333" y="6555509"/>
              <a:ext cx="11048400" cy="0"/>
            </a:xfrm>
            <a:prstGeom prst="straightConnector1">
              <a:avLst/>
            </a:prstGeom>
            <a:noFill/>
            <a:ln w="19050" cap="rnd" cmpd="sng">
              <a:solidFill>
                <a:srgbClr val="1D1E1C"/>
              </a:solidFill>
              <a:prstDash val="solid"/>
              <a:round/>
              <a:headEnd type="none" w="med" len="med"/>
              <a:tailEnd type="none" w="med" len="med"/>
            </a:ln>
          </p:spPr>
        </p:cxnSp>
        <p:cxnSp>
          <p:nvCxnSpPr>
            <p:cNvPr id="19" name="Google Shape;19;p7"/>
            <p:cNvCxnSpPr/>
            <p:nvPr/>
          </p:nvCxnSpPr>
          <p:spPr>
            <a:xfrm>
              <a:off x="134754" y="6555509"/>
              <a:ext cx="650436" cy="0"/>
            </a:xfrm>
            <a:prstGeom prst="straightConnector1">
              <a:avLst/>
            </a:prstGeom>
            <a:noFill/>
            <a:ln w="19050" cap="rnd" cmpd="sng">
              <a:solidFill>
                <a:srgbClr val="1D1E1C"/>
              </a:solidFill>
              <a:prstDash val="solid"/>
              <a:round/>
              <a:headEnd type="none" w="med" len="med"/>
              <a:tailEnd type="none" w="med" len="med"/>
            </a:ln>
          </p:spPr>
        </p:cxnSp>
      </p:grpSp>
      <p:cxnSp>
        <p:nvCxnSpPr>
          <p:cNvPr id="20" name="Google Shape;20;p7"/>
          <p:cNvCxnSpPr/>
          <p:nvPr/>
        </p:nvCxnSpPr>
        <p:spPr>
          <a:xfrm>
            <a:off x="6094062" y="-3916106"/>
            <a:ext cx="0" cy="10620000"/>
          </a:xfrm>
          <a:prstGeom prst="straightConnector1">
            <a:avLst/>
          </a:prstGeom>
          <a:noFill/>
          <a:ln w="28575" cap="flat" cmpd="sng">
            <a:solidFill>
              <a:schemeClr val="accent2"/>
            </a:solidFill>
            <a:prstDash val="dash"/>
            <a:round/>
            <a:headEnd type="none" w="sm" len="sm"/>
            <a:tailEnd type="none" w="sm" len="sm"/>
          </a:ln>
        </p:spPr>
      </p:cxnSp>
      <p:pic>
        <p:nvPicPr>
          <p:cNvPr id="21" name="Google Shape;21;p7" descr="Cartoon Sea Animals Vector"/>
          <p:cNvPicPr preferRelativeResize="0"/>
          <p:nvPr/>
        </p:nvPicPr>
        <p:blipFill rotWithShape="1">
          <a:blip r:embed="rId13">
            <a:alphaModFix/>
          </a:blip>
          <a:srcRect l="10885" t="26247" r="88458" b="47936"/>
          <a:stretch/>
        </p:blipFill>
        <p:spPr>
          <a:xfrm>
            <a:off x="574125" y="-26149"/>
            <a:ext cx="80264" cy="25806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m.facebook.com/Globocean/" TargetMode="External"/><Relationship Id="rId11" Type="http://schemas.openxmlformats.org/officeDocument/2006/relationships/image" Target="../media/image39.png"/><Relationship Id="rId5" Type="http://schemas.openxmlformats.org/officeDocument/2006/relationships/hyperlink" Target="https://unitedbythesea.org/globocean/" TargetMode="External"/><Relationship Id="rId10" Type="http://schemas.openxmlformats.org/officeDocument/2006/relationships/image" Target="../media/image38.jpg"/><Relationship Id="rId4" Type="http://schemas.openxmlformats.org/officeDocument/2006/relationships/hyperlink" Target="https://www.cima.ualg.pt/pt/research/projects-in-execution/globocean" TargetMode="Externa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www.cima.ualg.pt/pt/research/projects-in-execution/globocean"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unitedbythesea.org/globoce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title" idx="4294967295"/>
          </p:nvPr>
        </p:nvSpPr>
        <p:spPr>
          <a:xfrm>
            <a:off x="3525253" y="2237873"/>
            <a:ext cx="6653219" cy="881191"/>
          </a:xfrm>
          <a:prstGeom prst="rect">
            <a:avLst/>
          </a:prstGeom>
          <a:noFill/>
          <a:ln>
            <a:noFill/>
          </a:ln>
        </p:spPr>
        <p:txBody>
          <a:bodyPr spcFirstLastPara="1" wrap="square" lIns="91425" tIns="45700" rIns="91425" bIns="45700" anchor="ctr" anchorCtr="0">
            <a:normAutofit fontScale="90000"/>
          </a:bodyPr>
          <a:lstStyle/>
          <a:p>
            <a:pPr lvl="0">
              <a:buClr>
                <a:srgbClr val="D8D8D8"/>
              </a:buClr>
              <a:buSzPct val="100000"/>
            </a:pPr>
            <a:br>
              <a:rPr lang="en-US" sz="8000" dirty="0">
                <a:solidFill>
                  <a:srgbClr val="D8D8D8"/>
                </a:solidFill>
              </a:rPr>
            </a:br>
            <a:r>
              <a:rPr lang="en-US" sz="5300" b="0" dirty="0">
                <a:solidFill>
                  <a:srgbClr val="D8D8D8"/>
                </a:solidFill>
              </a:rPr>
              <a:t>Biological resources</a:t>
            </a:r>
            <a:br>
              <a:rPr lang="en-US" sz="8000" dirty="0">
                <a:solidFill>
                  <a:srgbClr val="D8D8D8"/>
                </a:solidFill>
              </a:rPr>
            </a:br>
            <a:r>
              <a:rPr lang="en-US" sz="4900" b="0" dirty="0" err="1">
                <a:solidFill>
                  <a:schemeClr val="tx1">
                    <a:lumMod val="75000"/>
                    <a:lumOff val="25000"/>
                  </a:schemeClr>
                </a:solidFill>
              </a:rPr>
              <a:t>Recursos</a:t>
            </a:r>
            <a:r>
              <a:rPr lang="en-US" sz="4900" b="0" dirty="0">
                <a:solidFill>
                  <a:schemeClr val="tx1">
                    <a:lumMod val="75000"/>
                    <a:lumOff val="25000"/>
                  </a:schemeClr>
                </a:solidFill>
              </a:rPr>
              <a:t> </a:t>
            </a:r>
            <a:r>
              <a:rPr lang="en-US" sz="4900" b="0" dirty="0" err="1">
                <a:solidFill>
                  <a:schemeClr val="tx1">
                    <a:lumMod val="75000"/>
                    <a:lumOff val="25000"/>
                  </a:schemeClr>
                </a:solidFill>
              </a:rPr>
              <a:t>biológicos</a:t>
            </a:r>
            <a:br>
              <a:rPr lang="en-US" sz="8000" dirty="0">
                <a:solidFill>
                  <a:srgbClr val="D8D8D8"/>
                </a:solidFill>
              </a:rPr>
            </a:br>
            <a:endParaRPr lang="en-US" dirty="0">
              <a:solidFill>
                <a:srgbClr val="D8D8D8"/>
              </a:solidFill>
            </a:endParaRPr>
          </a:p>
        </p:txBody>
      </p:sp>
      <p:sp>
        <p:nvSpPr>
          <p:cNvPr id="5" name="Marcador de Posição do Texto 4">
            <a:extLst>
              <a:ext uri="{FF2B5EF4-FFF2-40B4-BE49-F238E27FC236}">
                <a16:creationId xmlns:a16="http://schemas.microsoft.com/office/drawing/2014/main" id="{802C1F06-0E2B-4064-8321-CDF440F74988}"/>
              </a:ext>
            </a:extLst>
          </p:cNvPr>
          <p:cNvSpPr>
            <a:spLocks noGrp="1"/>
          </p:cNvSpPr>
          <p:nvPr>
            <p:ph type="body" idx="2"/>
          </p:nvPr>
        </p:nvSpPr>
        <p:spPr>
          <a:xfrm>
            <a:off x="464260" y="6262783"/>
            <a:ext cx="6121986" cy="395288"/>
          </a:xfrm>
        </p:spPr>
        <p:txBody>
          <a:bodyPr/>
          <a:lstStyle/>
          <a:p>
            <a:r>
              <a:rPr lang="pt-PT" sz="1100" dirty="0">
                <a:solidFill>
                  <a:srgbClr val="D8D8D8"/>
                </a:solidFill>
                <a:latin typeface="Calibri"/>
                <a:ea typeface="Calibri"/>
                <a:cs typeface="Calibri"/>
                <a:sym typeface="Calibri"/>
              </a:rPr>
              <a:t>Global </a:t>
            </a:r>
            <a:r>
              <a:rPr lang="pt-PT" sz="1100" dirty="0" err="1">
                <a:solidFill>
                  <a:srgbClr val="D8D8D8"/>
                </a:solidFill>
                <a:latin typeface="Calibri"/>
                <a:ea typeface="Calibri"/>
                <a:cs typeface="Calibri"/>
                <a:sym typeface="Calibri"/>
              </a:rPr>
              <a:t>Ocean</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Assessment</a:t>
            </a:r>
            <a:r>
              <a:rPr lang="pt-PT" sz="1100" dirty="0">
                <a:solidFill>
                  <a:srgbClr val="D8D8D8"/>
                </a:solidFill>
                <a:latin typeface="Calibri"/>
                <a:ea typeface="Calibri"/>
                <a:cs typeface="Calibri"/>
                <a:sym typeface="Calibri"/>
              </a:rPr>
              <a:t> for Managers </a:t>
            </a:r>
            <a:r>
              <a:rPr lang="pt-PT" sz="1100" dirty="0" err="1">
                <a:solidFill>
                  <a:srgbClr val="D8D8D8"/>
                </a:solidFill>
                <a:latin typeface="Calibri"/>
                <a:ea typeface="Calibri"/>
                <a:cs typeface="Calibri"/>
                <a:sym typeface="Calibri"/>
              </a:rPr>
              <a:t>and</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Decision</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Makers</a:t>
            </a:r>
            <a:endParaRPr lang="pt-PT" sz="1100" dirty="0"/>
          </a:p>
        </p:txBody>
      </p:sp>
      <p:pic>
        <p:nvPicPr>
          <p:cNvPr id="11" name="Imagem 10" descr="Uma imagem com texto, ClipArt&#10;&#10;Descrição gerada automaticamente">
            <a:extLst>
              <a:ext uri="{FF2B5EF4-FFF2-40B4-BE49-F238E27FC236}">
                <a16:creationId xmlns:a16="http://schemas.microsoft.com/office/drawing/2014/main" id="{2371C9E6-DB3E-4CA8-94B7-C9F65E43EE3D}"/>
              </a:ext>
            </a:extLst>
          </p:cNvPr>
          <p:cNvPicPr>
            <a:picLocks noChangeAspect="1"/>
          </p:cNvPicPr>
          <p:nvPr/>
        </p:nvPicPr>
        <p:blipFill rotWithShape="1">
          <a:blip r:embed="rId3">
            <a:duotone>
              <a:prstClr val="black"/>
              <a:schemeClr val="accent3">
                <a:tint val="45000"/>
                <a:satMod val="400000"/>
              </a:schemeClr>
            </a:duotone>
          </a:blip>
          <a:srcRect l="-11861" r="-11528"/>
          <a:stretch/>
        </p:blipFill>
        <p:spPr>
          <a:xfrm>
            <a:off x="591127" y="5959858"/>
            <a:ext cx="1958109" cy="3952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3CF29E90-77F4-4347-89AB-7B7D0E3DC1C0}"/>
              </a:ext>
            </a:extLst>
          </p:cNvPr>
          <p:cNvSpPr>
            <a:spLocks noGrp="1"/>
          </p:cNvSpPr>
          <p:nvPr>
            <p:ph type="body" idx="1"/>
          </p:nvPr>
        </p:nvSpPr>
        <p:spPr>
          <a:xfrm>
            <a:off x="689547" y="1302615"/>
            <a:ext cx="5216577" cy="1305673"/>
          </a:xfrm>
        </p:spPr>
        <p:txBody>
          <a:bodyPr>
            <a:noAutofit/>
          </a:bodyPr>
          <a:lstStyle/>
          <a:p>
            <a:pPr>
              <a:spcBef>
                <a:spcPts val="200"/>
              </a:spcBef>
            </a:pPr>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t</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o date, 40% of States are signatories of the Agreement on Port State Measures </a:t>
            </a:r>
          </a:p>
          <a:p>
            <a:pPr>
              <a:spcBef>
                <a:spcPts val="200"/>
              </a:spcBef>
            </a:pPr>
            <a:r>
              <a:rPr lang="pt-PT" sz="1800" dirty="0">
                <a:solidFill>
                  <a:schemeClr val="tx2">
                    <a:lumMod val="50000"/>
                  </a:schemeClr>
                </a:solidFill>
                <a:latin typeface="Arial" panose="020B0604020202020204" pitchFamily="34" charset="0"/>
                <a:ea typeface="DengXian Light" panose="02010600030101010101" pitchFamily="2" charset="-122"/>
                <a:cs typeface="Arial" panose="020B0604020202020204" pitchFamily="34" charset="0"/>
              </a:rPr>
              <a:t>a</a:t>
            </a: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té o momento, 40% dos Estados são signatários do Acordo sobre Medidas do Estado do Porto</a:t>
            </a:r>
            <a:endPar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
        <p:nvSpPr>
          <p:cNvPr id="3" name="Título 2">
            <a:extLst>
              <a:ext uri="{FF2B5EF4-FFF2-40B4-BE49-F238E27FC236}">
                <a16:creationId xmlns:a16="http://schemas.microsoft.com/office/drawing/2014/main" id="{A763FA18-C04E-4A62-BACE-E3CBC325E608}"/>
              </a:ext>
            </a:extLst>
          </p:cNvPr>
          <p:cNvSpPr>
            <a:spLocks noGrp="1"/>
          </p:cNvSpPr>
          <p:nvPr>
            <p:ph type="title"/>
          </p:nvPr>
        </p:nvSpPr>
        <p:spPr>
          <a:xfrm>
            <a:off x="689548" y="0"/>
            <a:ext cx="10664252" cy="974361"/>
          </a:xfrm>
        </p:spPr>
        <p:txBody>
          <a:bodyPr>
            <a:normAutofit/>
          </a:bodyPr>
          <a:lstStyle/>
          <a:p>
            <a:r>
              <a:rPr lang="pt-PT" sz="3200" b="0" dirty="0" err="1">
                <a:solidFill>
                  <a:schemeClr val="accent1">
                    <a:lumMod val="50000"/>
                  </a:schemeClr>
                </a:solidFill>
              </a:rPr>
              <a:t>fish</a:t>
            </a:r>
            <a:r>
              <a:rPr lang="pt-PT" sz="3200" b="0" dirty="0">
                <a:solidFill>
                  <a:schemeClr val="accent1">
                    <a:lumMod val="50000"/>
                  </a:schemeClr>
                </a:solidFill>
              </a:rPr>
              <a:t> stocks </a:t>
            </a:r>
            <a:r>
              <a:rPr lang="pt-PT" sz="3200" b="0" dirty="0" err="1">
                <a:solidFill>
                  <a:schemeClr val="accent1">
                    <a:lumMod val="50000"/>
                  </a:schemeClr>
                </a:solidFill>
              </a:rPr>
              <a:t>levels</a:t>
            </a:r>
            <a:br>
              <a:rPr lang="pt-PT" sz="3200" b="0" dirty="0">
                <a:solidFill>
                  <a:schemeClr val="bg1">
                    <a:lumMod val="65000"/>
                  </a:schemeClr>
                </a:solidFill>
              </a:rPr>
            </a:br>
            <a:r>
              <a:rPr lang="pt-PT" sz="3200" b="0" dirty="0">
                <a:solidFill>
                  <a:schemeClr val="tx2">
                    <a:lumMod val="50000"/>
                  </a:schemeClr>
                </a:solidFill>
              </a:rPr>
              <a:t>níveis de stocks de peixe</a:t>
            </a:r>
            <a:endParaRPr lang="pt-PT" sz="3200" dirty="0">
              <a:solidFill>
                <a:schemeClr val="bg1">
                  <a:lumMod val="65000"/>
                </a:schemeClr>
              </a:solidFill>
            </a:endParaRPr>
          </a:p>
        </p:txBody>
      </p:sp>
      <p:pic>
        <p:nvPicPr>
          <p:cNvPr id="6" name="Imagem 5" descr="Uma imagem com logótipo&#10;&#10;Descrição gerada automaticamente">
            <a:extLst>
              <a:ext uri="{FF2B5EF4-FFF2-40B4-BE49-F238E27FC236}">
                <a16:creationId xmlns:a16="http://schemas.microsoft.com/office/drawing/2014/main" id="{B93474D2-85FF-B171-10CF-1B59422CBF03}"/>
              </a:ext>
            </a:extLst>
          </p:cNvPr>
          <p:cNvPicPr>
            <a:picLocks noChangeAspect="1"/>
          </p:cNvPicPr>
          <p:nvPr/>
        </p:nvPicPr>
        <p:blipFill>
          <a:blip r:embed="rId2"/>
          <a:stretch>
            <a:fillRect/>
          </a:stretch>
        </p:blipFill>
        <p:spPr>
          <a:xfrm>
            <a:off x="1153556" y="2608288"/>
            <a:ext cx="3841878" cy="2160000"/>
          </a:xfrm>
          <a:prstGeom prst="rect">
            <a:avLst/>
          </a:prstGeom>
        </p:spPr>
      </p:pic>
      <p:sp>
        <p:nvSpPr>
          <p:cNvPr id="9" name="CaixaDeTexto 8">
            <a:extLst>
              <a:ext uri="{FF2B5EF4-FFF2-40B4-BE49-F238E27FC236}">
                <a16:creationId xmlns:a16="http://schemas.microsoft.com/office/drawing/2014/main" id="{7C1DE51E-B2A7-B02E-7231-6B8E4460EE38}"/>
              </a:ext>
            </a:extLst>
          </p:cNvPr>
          <p:cNvSpPr txBox="1"/>
          <p:nvPr/>
        </p:nvSpPr>
        <p:spPr>
          <a:xfrm>
            <a:off x="689547" y="5141626"/>
            <a:ext cx="5216576" cy="1208392"/>
          </a:xfrm>
          <a:prstGeom prst="rect">
            <a:avLst/>
          </a:prstGeom>
          <a:noFill/>
        </p:spPr>
        <p:txBody>
          <a:bodyPr wrap="square" rtlCol="0">
            <a:spAutoFit/>
          </a:bodyPr>
          <a:lstStyle/>
          <a:p>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to prevent and eliminate Illegal, Unreported and Unregulated Fishing</a:t>
            </a:r>
          </a:p>
          <a:p>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para prevenir e eliminar a Pesca Ilegal, Não Declarada e Não Regulamentada</a:t>
            </a:r>
          </a:p>
        </p:txBody>
      </p:sp>
      <p:sp>
        <p:nvSpPr>
          <p:cNvPr id="13" name="CaixaDeTexto 12">
            <a:extLst>
              <a:ext uri="{FF2B5EF4-FFF2-40B4-BE49-F238E27FC236}">
                <a16:creationId xmlns:a16="http://schemas.microsoft.com/office/drawing/2014/main" id="{E29CAD2D-6908-EF58-6929-092A7D385F78}"/>
              </a:ext>
            </a:extLst>
          </p:cNvPr>
          <p:cNvSpPr txBox="1"/>
          <p:nvPr/>
        </p:nvSpPr>
        <p:spPr>
          <a:xfrm>
            <a:off x="6580682" y="4190019"/>
            <a:ext cx="5051685" cy="2031325"/>
          </a:xfrm>
          <a:prstGeom prst="rect">
            <a:avLst/>
          </a:prstGeom>
          <a:noFill/>
        </p:spPr>
        <p:txBody>
          <a:bodyPr wrap="square" rtlCol="0">
            <a:spAutoFit/>
          </a:bodyPr>
          <a:lstStyle/>
          <a:p>
            <a:r>
              <a:rPr lang="en-GB" sz="1800" dirty="0">
                <a:solidFill>
                  <a:schemeClr val="accent1">
                    <a:lumMod val="50000"/>
                  </a:schemeClr>
                </a:solidFill>
                <a:latin typeface="Arial" panose="020B0604020202020204" pitchFamily="34" charset="0"/>
                <a:ea typeface="DengXian" panose="02010600030101010101" pitchFamily="2" charset="-122"/>
                <a:cs typeface="Arial" panose="020B0604020202020204" pitchFamily="34" charset="0"/>
              </a:rPr>
              <a:t>w</a:t>
            </a:r>
            <a:r>
              <a:rPr lang="en-GB" sz="1800" dirty="0">
                <a:solidFill>
                  <a:schemeClr val="accent1">
                    <a:lumMod val="50000"/>
                  </a:schemeClr>
                </a:solidFill>
                <a:effectLst/>
                <a:latin typeface="Arial" panose="020B0604020202020204" pitchFamily="34" charset="0"/>
                <a:ea typeface="DengXian" panose="02010600030101010101" pitchFamily="2" charset="-122"/>
                <a:cs typeface="Arial" panose="020B0604020202020204" pitchFamily="34" charset="0"/>
              </a:rPr>
              <a:t>ith the correct governance and necessary changes</a:t>
            </a:r>
            <a:r>
              <a:rPr lang="en-GB" sz="1800" dirty="0">
                <a:solidFill>
                  <a:schemeClr val="accent1">
                    <a:lumMod val="50000"/>
                  </a:schemeClr>
                </a:solidFill>
                <a:latin typeface="Arial" panose="020B0604020202020204" pitchFamily="34" charset="0"/>
                <a:ea typeface="DengXian" panose="02010600030101010101" pitchFamily="2" charset="-122"/>
                <a:cs typeface="Arial" panose="020B0604020202020204" pitchFamily="34" charset="0"/>
              </a:rPr>
              <a:t>, a healthy condition can be reached for 98% of fish stocks by mid-century</a:t>
            </a:r>
            <a:r>
              <a:rPr lang="en-GB" sz="1800" dirty="0">
                <a:solidFill>
                  <a:srgbClr val="0070C0"/>
                </a:solidFill>
                <a:latin typeface="Calibri" panose="020F0502020204030204" pitchFamily="34" charset="0"/>
                <a:ea typeface="DengXian" panose="02010600030101010101" pitchFamily="2" charset="-122"/>
                <a:cs typeface="Times New Roman" panose="02020603050405020304" pitchFamily="18" charset="0"/>
              </a:rPr>
              <a:t>.</a:t>
            </a:r>
            <a:r>
              <a:rPr lang="pt-PT" sz="1800" dirty="0">
                <a:solidFill>
                  <a:schemeClr val="tx2">
                    <a:lumMod val="50000"/>
                  </a:schemeClr>
                </a:solidFill>
              </a:rPr>
              <a:t> </a:t>
            </a:r>
            <a:endParaRPr lang="en-US" sz="1800" dirty="0">
              <a:solidFill>
                <a:schemeClr val="bg1">
                  <a:lumMod val="95000"/>
                </a:schemeClr>
              </a:solidFill>
            </a:endParaRPr>
          </a:p>
          <a:p>
            <a:r>
              <a:rPr lang="pt-PT" sz="1800" dirty="0">
                <a:solidFill>
                  <a:schemeClr val="tx2">
                    <a:lumMod val="50000"/>
                  </a:schemeClr>
                </a:solidFill>
              </a:rPr>
              <a:t>com a governança correta e as mudanças necessárias, pode ser alcançada um nível saudável para 98% dos stocks de peixe até meados do século</a:t>
            </a:r>
            <a:endParaRPr lang="en-US" sz="1800" dirty="0">
              <a:solidFill>
                <a:schemeClr val="tx2">
                  <a:lumMod val="50000"/>
                </a:schemeClr>
              </a:solidFill>
            </a:endParaRPr>
          </a:p>
        </p:txBody>
      </p:sp>
      <p:pic>
        <p:nvPicPr>
          <p:cNvPr id="14" name="Imagem 13" descr="Uma imagem com logótipo&#10;&#10;Descrição gerada automaticamente">
            <a:extLst>
              <a:ext uri="{FF2B5EF4-FFF2-40B4-BE49-F238E27FC236}">
                <a16:creationId xmlns:a16="http://schemas.microsoft.com/office/drawing/2014/main" id="{6A89BB7D-554A-41B1-3212-C54EA70C121F}"/>
              </a:ext>
            </a:extLst>
          </p:cNvPr>
          <p:cNvPicPr>
            <a:picLocks noChangeAspect="1"/>
          </p:cNvPicPr>
          <p:nvPr/>
        </p:nvPicPr>
        <p:blipFill>
          <a:blip r:embed="rId3"/>
          <a:stretch>
            <a:fillRect/>
          </a:stretch>
        </p:blipFill>
        <p:spPr>
          <a:xfrm>
            <a:off x="7066930" y="1714957"/>
            <a:ext cx="3841878" cy="2160000"/>
          </a:xfrm>
          <a:prstGeom prst="rect">
            <a:avLst/>
          </a:prstGeom>
        </p:spPr>
      </p:pic>
    </p:spTree>
    <p:extLst>
      <p:ext uri="{BB962C8B-B14F-4D97-AF65-F5344CB8AC3E}">
        <p14:creationId xmlns:p14="http://schemas.microsoft.com/office/powerpoint/2010/main" val="413857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763FA18-C04E-4A62-BACE-E3CBC325E608}"/>
              </a:ext>
            </a:extLst>
          </p:cNvPr>
          <p:cNvSpPr>
            <a:spLocks noGrp="1"/>
          </p:cNvSpPr>
          <p:nvPr>
            <p:ph type="title"/>
          </p:nvPr>
        </p:nvSpPr>
        <p:spPr>
          <a:xfrm>
            <a:off x="719528" y="0"/>
            <a:ext cx="10634272" cy="974361"/>
          </a:xfrm>
        </p:spPr>
        <p:txBody>
          <a:bodyPr>
            <a:noAutofit/>
          </a:bodyPr>
          <a:lstStyle/>
          <a:p>
            <a:r>
              <a:rPr lang="pt-PT" sz="3200" b="0" dirty="0" err="1">
                <a:solidFill>
                  <a:schemeClr val="accent1">
                    <a:lumMod val="50000"/>
                  </a:schemeClr>
                </a:solidFill>
              </a:rPr>
              <a:t>aquaculture</a:t>
            </a:r>
            <a:br>
              <a:rPr lang="pt-PT" sz="3200" b="0" dirty="0">
                <a:solidFill>
                  <a:schemeClr val="tx2">
                    <a:lumMod val="50000"/>
                  </a:schemeClr>
                </a:solidFill>
              </a:rPr>
            </a:br>
            <a:r>
              <a:rPr lang="pt-PT" sz="3200" b="0" dirty="0">
                <a:solidFill>
                  <a:schemeClr val="tx2">
                    <a:lumMod val="50000"/>
                  </a:schemeClr>
                </a:solidFill>
              </a:rPr>
              <a:t>aquacultura</a:t>
            </a:r>
          </a:p>
        </p:txBody>
      </p:sp>
      <p:sp>
        <p:nvSpPr>
          <p:cNvPr id="5" name="CaixaDeTexto 4">
            <a:extLst>
              <a:ext uri="{FF2B5EF4-FFF2-40B4-BE49-F238E27FC236}">
                <a16:creationId xmlns:a16="http://schemas.microsoft.com/office/drawing/2014/main" id="{567F7EE2-DB6F-BCDC-D07F-0194B294F317}"/>
              </a:ext>
            </a:extLst>
          </p:cNvPr>
          <p:cNvSpPr txBox="1"/>
          <p:nvPr/>
        </p:nvSpPr>
        <p:spPr>
          <a:xfrm>
            <a:off x="884420" y="1394085"/>
            <a:ext cx="10634272" cy="671979"/>
          </a:xfrm>
          <a:prstGeom prst="rect">
            <a:avLst/>
          </a:prstGeom>
          <a:noFill/>
        </p:spPr>
        <p:txBody>
          <a:bodyPr wrap="square" rtlCol="0">
            <a:spAutoFit/>
          </a:bodyPr>
          <a:lstStyle/>
          <a:p>
            <a:pPr>
              <a:spcBef>
                <a:spcPts val="200"/>
              </a:spcBef>
            </a:pPr>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t</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he importance of aquaculture from a food production stand point</a:t>
            </a:r>
            <a:endParaRPr lang="en-GB" sz="1800" b="1" dirty="0">
              <a:solidFill>
                <a:srgbClr val="0070C0"/>
              </a:solidFill>
              <a:effectLst/>
              <a:latin typeface="Calibri Light" panose="020F0302020204030204" pitchFamily="34" charset="0"/>
              <a:ea typeface="DengXian Light" panose="02010600030101010101" pitchFamily="2" charset="-122"/>
              <a:cs typeface="Times New Roman" panose="02020603050405020304" pitchFamily="18" charset="0"/>
            </a:endParaRPr>
          </a:p>
          <a:p>
            <a:pPr>
              <a:spcBef>
                <a:spcPts val="200"/>
              </a:spcBef>
            </a:pPr>
            <a:r>
              <a:rPr lang="pt-PT" sz="1800" dirty="0">
                <a:solidFill>
                  <a:schemeClr val="tx2">
                    <a:lumMod val="50000"/>
                  </a:schemeClr>
                </a:solidFill>
                <a:latin typeface="Arial" panose="020B0604020202020204" pitchFamily="34" charset="0"/>
                <a:ea typeface="DengXian Light" panose="02010600030101010101" pitchFamily="2" charset="-122"/>
                <a:cs typeface="Arial" panose="020B0604020202020204" pitchFamily="34" charset="0"/>
              </a:rPr>
              <a:t>a</a:t>
            </a: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 importância da aquacultura do ponto de vista da produção de alimentos</a:t>
            </a:r>
          </a:p>
        </p:txBody>
      </p:sp>
      <p:pic>
        <p:nvPicPr>
          <p:cNvPr id="6" name="Imagem 5" descr="Uma imagem com texto&#10;&#10;Descrição gerada automaticamente">
            <a:extLst>
              <a:ext uri="{FF2B5EF4-FFF2-40B4-BE49-F238E27FC236}">
                <a16:creationId xmlns:a16="http://schemas.microsoft.com/office/drawing/2014/main" id="{32CBD1EC-0A6B-7ED7-DD5F-6569260EBFBA}"/>
              </a:ext>
            </a:extLst>
          </p:cNvPr>
          <p:cNvPicPr>
            <a:picLocks noChangeAspect="1"/>
          </p:cNvPicPr>
          <p:nvPr/>
        </p:nvPicPr>
        <p:blipFill>
          <a:blip r:embed="rId2"/>
          <a:stretch>
            <a:fillRect/>
          </a:stretch>
        </p:blipFill>
        <p:spPr>
          <a:xfrm>
            <a:off x="1169233" y="2614244"/>
            <a:ext cx="4802343" cy="2700000"/>
          </a:xfrm>
          <a:prstGeom prst="rect">
            <a:avLst/>
          </a:prstGeom>
        </p:spPr>
      </p:pic>
      <p:sp>
        <p:nvSpPr>
          <p:cNvPr id="11" name="CaixaDeTexto 10">
            <a:extLst>
              <a:ext uri="{FF2B5EF4-FFF2-40B4-BE49-F238E27FC236}">
                <a16:creationId xmlns:a16="http://schemas.microsoft.com/office/drawing/2014/main" id="{F12389F6-09C4-CC12-398B-B1D59C5759D4}"/>
              </a:ext>
            </a:extLst>
          </p:cNvPr>
          <p:cNvSpPr txBox="1"/>
          <p:nvPr/>
        </p:nvSpPr>
        <p:spPr>
          <a:xfrm>
            <a:off x="6685614" y="3117955"/>
            <a:ext cx="5012960" cy="1200329"/>
          </a:xfrm>
          <a:prstGeom prst="rect">
            <a:avLst/>
          </a:prstGeom>
          <a:noFill/>
        </p:spPr>
        <p:txBody>
          <a:bodyPr wrap="square" rtlCol="0">
            <a:spAutoFit/>
          </a:bodyPr>
          <a:lstStyle/>
          <a:p>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lies in its high content of proteins, essential micronutrients and fatty acids</a:t>
            </a:r>
            <a:r>
              <a:rPr lang="en-GB" sz="1800" b="1" dirty="0">
                <a:solidFill>
                  <a:srgbClr val="0070C0"/>
                </a:solidFill>
                <a:effectLst/>
                <a:latin typeface="Calibri Light" panose="020F0302020204030204" pitchFamily="34" charset="0"/>
                <a:ea typeface="DengXian Light" panose="02010600030101010101" pitchFamily="2" charset="-122"/>
                <a:cs typeface="Times New Roman" panose="02020603050405020304" pitchFamily="18" charset="0"/>
              </a:rPr>
              <a:t>.</a:t>
            </a: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 </a:t>
            </a:r>
          </a:p>
          <a:p>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reside no seu alto teor em proteínas, micronutrientes essenciais e ácidos gordos</a:t>
            </a:r>
            <a:endParaRPr lang="pt-PT" sz="1800" dirty="0"/>
          </a:p>
        </p:txBody>
      </p:sp>
    </p:spTree>
    <p:extLst>
      <p:ext uri="{BB962C8B-B14F-4D97-AF65-F5344CB8AC3E}">
        <p14:creationId xmlns:p14="http://schemas.microsoft.com/office/powerpoint/2010/main" val="229283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763FA18-C04E-4A62-BACE-E3CBC325E608}"/>
              </a:ext>
            </a:extLst>
          </p:cNvPr>
          <p:cNvSpPr>
            <a:spLocks noGrp="1"/>
          </p:cNvSpPr>
          <p:nvPr>
            <p:ph type="title"/>
          </p:nvPr>
        </p:nvSpPr>
        <p:spPr>
          <a:xfrm>
            <a:off x="719528" y="0"/>
            <a:ext cx="10634272" cy="1020988"/>
          </a:xfrm>
        </p:spPr>
        <p:txBody>
          <a:bodyPr>
            <a:noAutofit/>
          </a:bodyPr>
          <a:lstStyle/>
          <a:p>
            <a:r>
              <a:rPr lang="en-GB" sz="3200" b="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s</a:t>
            </a:r>
            <a:r>
              <a:rPr lang="en-GB" sz="3200" b="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eaweed production</a:t>
            </a:r>
            <a:br>
              <a:rPr lang="pt-PT" sz="3200" b="0" dirty="0">
                <a:solidFill>
                  <a:srgbClr val="2F5496"/>
                </a:solidFill>
                <a:latin typeface="Arial" panose="020B0604020202020204" pitchFamily="34" charset="0"/>
                <a:ea typeface="DengXian Light" panose="02010600030101010101" pitchFamily="2" charset="-122"/>
                <a:cs typeface="Arial" panose="020B0604020202020204" pitchFamily="34" charset="0"/>
              </a:rPr>
            </a:br>
            <a:r>
              <a:rPr lang="pt-PT" sz="3200" b="0" dirty="0">
                <a:solidFill>
                  <a:schemeClr val="tx2">
                    <a:lumMod val="50000"/>
                  </a:schemeClr>
                </a:solidFill>
                <a:latin typeface="Arial" panose="020B0604020202020204" pitchFamily="34" charset="0"/>
                <a:ea typeface="DengXian Light" panose="02010600030101010101" pitchFamily="2" charset="-122"/>
                <a:cs typeface="Arial" panose="020B0604020202020204" pitchFamily="34" charset="0"/>
              </a:rPr>
              <a:t>produção de algas</a:t>
            </a:r>
            <a:endParaRPr lang="pt-PT" sz="3200" b="0" dirty="0">
              <a:solidFill>
                <a:schemeClr val="tx2">
                  <a:lumMod val="50000"/>
                </a:schemeClr>
              </a:solidFill>
              <a:latin typeface="Arial" panose="020B0604020202020204" pitchFamily="34" charset="0"/>
              <a:cs typeface="Arial" panose="020B0604020202020204" pitchFamily="34" charset="0"/>
            </a:endParaRPr>
          </a:p>
        </p:txBody>
      </p:sp>
      <p:sp>
        <p:nvSpPr>
          <p:cNvPr id="2" name="Marcador de Posição do Texto 1">
            <a:extLst>
              <a:ext uri="{FF2B5EF4-FFF2-40B4-BE49-F238E27FC236}">
                <a16:creationId xmlns:a16="http://schemas.microsoft.com/office/drawing/2014/main" id="{3CF29E90-77F4-4347-89AB-7B7D0E3DC1C0}"/>
              </a:ext>
            </a:extLst>
          </p:cNvPr>
          <p:cNvSpPr>
            <a:spLocks noGrp="1"/>
          </p:cNvSpPr>
          <p:nvPr>
            <p:ph type="body" idx="1"/>
          </p:nvPr>
        </p:nvSpPr>
        <p:spPr>
          <a:xfrm>
            <a:off x="719528" y="1707462"/>
            <a:ext cx="5126634" cy="2160000"/>
          </a:xfrm>
        </p:spPr>
        <p:txBody>
          <a:bodyPr>
            <a:noAutofit/>
          </a:bodyPr>
          <a:lstStyle/>
          <a:p>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s</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eaweed is used as food and as raw material in industrial applications such as cosmetics, pharmaceuticals, supplements, and animal feed</a:t>
            </a:r>
            <a:endPar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r>
              <a:rPr lang="pt-PT" sz="1800" dirty="0">
                <a:solidFill>
                  <a:schemeClr val="tx2">
                    <a:lumMod val="50000"/>
                  </a:schemeClr>
                </a:solidFill>
              </a:rPr>
              <a:t>as algas marinhas são usadas como alimento e como matéria-prima em aplicações industriais, como cosméticos, produtos farmacêuticos, suplementos e ração animal</a:t>
            </a:r>
            <a:endParaRPr lang="en-US" sz="1800" dirty="0">
              <a:solidFill>
                <a:schemeClr val="tx2">
                  <a:lumMod val="50000"/>
                </a:schemeClr>
              </a:solidFill>
            </a:endParaRPr>
          </a:p>
        </p:txBody>
      </p:sp>
      <p:sp>
        <p:nvSpPr>
          <p:cNvPr id="5" name="CaixaDeTexto 4">
            <a:extLst>
              <a:ext uri="{FF2B5EF4-FFF2-40B4-BE49-F238E27FC236}">
                <a16:creationId xmlns:a16="http://schemas.microsoft.com/office/drawing/2014/main" id="{567F7EE2-DB6F-BCDC-D07F-0194B294F317}"/>
              </a:ext>
            </a:extLst>
          </p:cNvPr>
          <p:cNvSpPr txBox="1"/>
          <p:nvPr/>
        </p:nvSpPr>
        <p:spPr>
          <a:xfrm>
            <a:off x="6550701" y="4850753"/>
            <a:ext cx="5231567" cy="1200329"/>
          </a:xfrm>
          <a:prstGeom prst="rect">
            <a:avLst/>
          </a:prstGeom>
          <a:noFill/>
        </p:spPr>
        <p:txBody>
          <a:bodyPr wrap="square" rtlCol="0">
            <a:spAutoFit/>
          </a:bodyPr>
          <a:lstStyle/>
          <a:p>
            <a:pPr>
              <a:spcBef>
                <a:spcPts val="200"/>
              </a:spcBef>
            </a:pPr>
            <a:r>
              <a:rPr lang="en-GB" sz="1800" b="1" dirty="0">
                <a:solidFill>
                  <a:srgbClr val="2F5496"/>
                </a:solidFill>
                <a:effectLst/>
                <a:latin typeface="Calibri Light" panose="020F0302020204030204" pitchFamily="34" charset="0"/>
                <a:ea typeface="DengXian Light" panose="02010600030101010101" pitchFamily="2" charset="-122"/>
                <a:cs typeface="Times New Roman" panose="02020603050405020304" pitchFamily="18" charset="0"/>
              </a:rPr>
              <a:t> </a:t>
            </a:r>
            <a:r>
              <a:rPr lang="en-GB" sz="1800" dirty="0">
                <a:solidFill>
                  <a:schemeClr val="accent1">
                    <a:lumMod val="50000"/>
                  </a:schemeClr>
                </a:solidFill>
                <a:effectLst/>
                <a:latin typeface="Arial" panose="020B0604020202020204" pitchFamily="34" charset="0"/>
                <a:ea typeface="DengXian" panose="02010600030101010101" pitchFamily="2" charset="-122"/>
                <a:cs typeface="Arial" panose="020B0604020202020204" pitchFamily="34" charset="0"/>
              </a:rPr>
              <a:t>Its production supports carbon sequestration and oxygen production and reduces eutrophication</a:t>
            </a:r>
          </a:p>
          <a:p>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a sua produção capacita o sequestro de carbono e a produção de oxigénio e reduz a eutrofização</a:t>
            </a:r>
          </a:p>
        </p:txBody>
      </p:sp>
      <p:pic>
        <p:nvPicPr>
          <p:cNvPr id="6" name="Imagem 5" descr="Uma imagem com texto&#10;&#10;Descrição gerada automaticamente">
            <a:extLst>
              <a:ext uri="{FF2B5EF4-FFF2-40B4-BE49-F238E27FC236}">
                <a16:creationId xmlns:a16="http://schemas.microsoft.com/office/drawing/2014/main" id="{EAE94D60-5FBB-06E9-47BE-0D277D491118}"/>
              </a:ext>
            </a:extLst>
          </p:cNvPr>
          <p:cNvPicPr>
            <a:picLocks noChangeAspect="1"/>
          </p:cNvPicPr>
          <p:nvPr/>
        </p:nvPicPr>
        <p:blipFill>
          <a:blip r:embed="rId2"/>
          <a:stretch>
            <a:fillRect/>
          </a:stretch>
        </p:blipFill>
        <p:spPr>
          <a:xfrm>
            <a:off x="1361907" y="3981040"/>
            <a:ext cx="3841875" cy="2160000"/>
          </a:xfrm>
          <a:prstGeom prst="rect">
            <a:avLst/>
          </a:prstGeom>
        </p:spPr>
      </p:pic>
      <p:pic>
        <p:nvPicPr>
          <p:cNvPr id="11" name="Imagem 10" descr="Uma imagem com texto&#10;&#10;Descrição gerada automaticamente">
            <a:extLst>
              <a:ext uri="{FF2B5EF4-FFF2-40B4-BE49-F238E27FC236}">
                <a16:creationId xmlns:a16="http://schemas.microsoft.com/office/drawing/2014/main" id="{54799E41-3585-C7B4-BF48-44AC5808F9C5}"/>
              </a:ext>
            </a:extLst>
          </p:cNvPr>
          <p:cNvPicPr>
            <a:picLocks noChangeAspect="1"/>
          </p:cNvPicPr>
          <p:nvPr/>
        </p:nvPicPr>
        <p:blipFill>
          <a:blip r:embed="rId3"/>
          <a:stretch>
            <a:fillRect/>
          </a:stretch>
        </p:blipFill>
        <p:spPr>
          <a:xfrm>
            <a:off x="6893278" y="2349000"/>
            <a:ext cx="3841875" cy="2160000"/>
          </a:xfrm>
          <a:prstGeom prst="rect">
            <a:avLst/>
          </a:prstGeom>
        </p:spPr>
      </p:pic>
      <p:sp>
        <p:nvSpPr>
          <p:cNvPr id="17" name="Fluxograma: Terminador 16">
            <a:extLst>
              <a:ext uri="{FF2B5EF4-FFF2-40B4-BE49-F238E27FC236}">
                <a16:creationId xmlns:a16="http://schemas.microsoft.com/office/drawing/2014/main" id="{83D0552B-6985-A632-A2C4-18AEADC39979}"/>
              </a:ext>
            </a:extLst>
          </p:cNvPr>
          <p:cNvSpPr/>
          <p:nvPr/>
        </p:nvSpPr>
        <p:spPr>
          <a:xfrm>
            <a:off x="5381469" y="344774"/>
            <a:ext cx="6400800" cy="14465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pPr>
            <a:r>
              <a:rPr lang="en-GB"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80% of the total seaweed harvest is for direct human consumption and macroalgae cultivation represents 96% of total aquaculture production.</a:t>
            </a:r>
            <a:r>
              <a:rPr lang="en-GB" dirty="0">
                <a:solidFill>
                  <a:srgbClr val="2F5496"/>
                </a:solidFill>
                <a:effectLst/>
                <a:latin typeface="Arial" panose="020B0604020202020204" pitchFamily="34" charset="0"/>
                <a:ea typeface="DengXian Light" panose="02010600030101010101" pitchFamily="2" charset="-122"/>
                <a:cs typeface="Arial" panose="020B0604020202020204" pitchFamily="34" charset="0"/>
              </a:rPr>
              <a:t> </a:t>
            </a:r>
          </a:p>
          <a:p>
            <a:pPr>
              <a:spcBef>
                <a:spcPts val="200"/>
              </a:spcBef>
            </a:pPr>
            <a:r>
              <a:rPr lang="pt-PT" dirty="0">
                <a:solidFill>
                  <a:schemeClr val="accent1">
                    <a:lumMod val="20000"/>
                    <a:lumOff val="80000"/>
                  </a:schemeClr>
                </a:solidFill>
                <a:effectLst/>
                <a:latin typeface="Arial" panose="020B0604020202020204" pitchFamily="34" charset="0"/>
                <a:ea typeface="DengXian Light" panose="02010600030101010101" pitchFamily="2" charset="-122"/>
                <a:cs typeface="Arial" panose="020B0604020202020204" pitchFamily="34" charset="0"/>
              </a:rPr>
              <a:t>80% da colheita total de algas é para consumo humano direto e o cultivo de macroalgas representa 96% da produção total da aquicultura</a:t>
            </a:r>
          </a:p>
        </p:txBody>
      </p:sp>
    </p:spTree>
    <p:extLst>
      <p:ext uri="{BB962C8B-B14F-4D97-AF65-F5344CB8AC3E}">
        <p14:creationId xmlns:p14="http://schemas.microsoft.com/office/powerpoint/2010/main" val="150040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3CF29E90-77F4-4347-89AB-7B7D0E3DC1C0}"/>
              </a:ext>
            </a:extLst>
          </p:cNvPr>
          <p:cNvSpPr>
            <a:spLocks noGrp="1"/>
          </p:cNvSpPr>
          <p:nvPr>
            <p:ph type="body" idx="1"/>
          </p:nvPr>
        </p:nvSpPr>
        <p:spPr>
          <a:xfrm>
            <a:off x="838199" y="1503746"/>
            <a:ext cx="10929079" cy="1004341"/>
          </a:xfrm>
        </p:spPr>
        <p:txBody>
          <a:bodyPr>
            <a:noAutofit/>
          </a:bodyPr>
          <a:lstStyle/>
          <a:p>
            <a:r>
              <a:rPr lang="en-US" sz="1800" dirty="0">
                <a:solidFill>
                  <a:schemeClr val="accent1">
                    <a:lumMod val="50000"/>
                  </a:schemeClr>
                </a:solidFill>
              </a:rPr>
              <a:t>the Agenda 2030 of the United Nations set several targets for SDG 14. t</a:t>
            </a:r>
            <a:r>
              <a:rPr lang="en-US" sz="1800" dirty="0">
                <a:solidFill>
                  <a:schemeClr val="tx2">
                    <a:lumMod val="50000"/>
                  </a:schemeClr>
                </a:solidFill>
              </a:rPr>
              <a:t>his film deals with targets</a:t>
            </a:r>
          </a:p>
          <a:p>
            <a:r>
              <a:rPr lang="pt-PT" sz="1800">
                <a:solidFill>
                  <a:schemeClr val="accent1">
                    <a:lumMod val="50000"/>
                  </a:schemeClr>
                </a:solidFill>
              </a:rPr>
              <a:t>A </a:t>
            </a:r>
            <a:r>
              <a:rPr lang="pt-PT" sz="1800" dirty="0">
                <a:solidFill>
                  <a:schemeClr val="accent1">
                    <a:lumMod val="50000"/>
                  </a:schemeClr>
                </a:solidFill>
              </a:rPr>
              <a:t>Agenda 2030 das Nações Unidas estabeleceu várias metas para o ODS 14. E</a:t>
            </a:r>
            <a:r>
              <a:rPr lang="pt-PT" sz="1800" dirty="0">
                <a:solidFill>
                  <a:schemeClr val="tx2">
                    <a:lumMod val="50000"/>
                  </a:schemeClr>
                </a:solidFill>
              </a:rPr>
              <a:t>ste filme trata das metas</a:t>
            </a:r>
            <a:endParaRPr lang="en-US" sz="1800" dirty="0">
              <a:solidFill>
                <a:schemeClr val="tx2">
                  <a:lumMod val="50000"/>
                </a:schemeClr>
              </a:solidFill>
            </a:endParaRPr>
          </a:p>
        </p:txBody>
      </p:sp>
      <p:sp>
        <p:nvSpPr>
          <p:cNvPr id="3" name="Título 2">
            <a:extLst>
              <a:ext uri="{FF2B5EF4-FFF2-40B4-BE49-F238E27FC236}">
                <a16:creationId xmlns:a16="http://schemas.microsoft.com/office/drawing/2014/main" id="{A763FA18-C04E-4A62-BACE-E3CBC325E608}"/>
              </a:ext>
            </a:extLst>
          </p:cNvPr>
          <p:cNvSpPr>
            <a:spLocks noGrp="1"/>
          </p:cNvSpPr>
          <p:nvPr>
            <p:ph type="title"/>
          </p:nvPr>
        </p:nvSpPr>
        <p:spPr>
          <a:xfrm>
            <a:off x="659567" y="0"/>
            <a:ext cx="10694233" cy="1004341"/>
          </a:xfrm>
        </p:spPr>
        <p:txBody>
          <a:bodyPr>
            <a:noAutofit/>
          </a:bodyPr>
          <a:lstStyle/>
          <a:p>
            <a:r>
              <a:rPr lang="pt-PT" sz="3200" b="0" dirty="0">
                <a:solidFill>
                  <a:schemeClr val="accent1">
                    <a:lumMod val="50000"/>
                  </a:schemeClr>
                </a:solidFill>
              </a:rPr>
              <a:t>SDG 14</a:t>
            </a:r>
            <a:br>
              <a:rPr lang="pt-PT" sz="3200" b="0"/>
            </a:br>
            <a:r>
              <a:rPr lang="pt-PT" sz="3200" b="0">
                <a:solidFill>
                  <a:schemeClr val="tx2">
                    <a:lumMod val="50000"/>
                  </a:schemeClr>
                </a:solidFill>
              </a:rPr>
              <a:t>ODS </a:t>
            </a:r>
            <a:r>
              <a:rPr lang="pt-PT" sz="3200" b="0" dirty="0">
                <a:solidFill>
                  <a:schemeClr val="tx2">
                    <a:lumMod val="50000"/>
                  </a:schemeClr>
                </a:solidFill>
              </a:rPr>
              <a:t>14</a:t>
            </a:r>
          </a:p>
        </p:txBody>
      </p:sp>
      <p:pic>
        <p:nvPicPr>
          <p:cNvPr id="5" name="Imagem 4">
            <a:extLst>
              <a:ext uri="{FF2B5EF4-FFF2-40B4-BE49-F238E27FC236}">
                <a16:creationId xmlns:a16="http://schemas.microsoft.com/office/drawing/2014/main" id="{08F94587-9AC4-A836-C0F6-C5CB4F86F2F6}"/>
              </a:ext>
            </a:extLst>
          </p:cNvPr>
          <p:cNvPicPr>
            <a:picLocks noChangeAspect="1"/>
          </p:cNvPicPr>
          <p:nvPr/>
        </p:nvPicPr>
        <p:blipFill>
          <a:blip r:embed="rId2"/>
          <a:stretch>
            <a:fillRect/>
          </a:stretch>
        </p:blipFill>
        <p:spPr>
          <a:xfrm>
            <a:off x="3567310" y="3007492"/>
            <a:ext cx="1396062" cy="2160000"/>
          </a:xfrm>
          <a:prstGeom prst="rect">
            <a:avLst/>
          </a:prstGeom>
        </p:spPr>
      </p:pic>
      <p:pic>
        <p:nvPicPr>
          <p:cNvPr id="7" name="Imagem 6" descr="Uma imagem com texto, sinalizar&#10;&#10;Descrição gerada automaticamente">
            <a:extLst>
              <a:ext uri="{FF2B5EF4-FFF2-40B4-BE49-F238E27FC236}">
                <a16:creationId xmlns:a16="http://schemas.microsoft.com/office/drawing/2014/main" id="{B02E8CFB-DF8E-B33A-2F59-B7A7C5BA2618}"/>
              </a:ext>
            </a:extLst>
          </p:cNvPr>
          <p:cNvPicPr>
            <a:picLocks noChangeAspect="1"/>
          </p:cNvPicPr>
          <p:nvPr/>
        </p:nvPicPr>
        <p:blipFill>
          <a:blip r:embed="rId3"/>
          <a:stretch>
            <a:fillRect/>
          </a:stretch>
        </p:blipFill>
        <p:spPr>
          <a:xfrm>
            <a:off x="5395770" y="3007492"/>
            <a:ext cx="1400460" cy="2160000"/>
          </a:xfrm>
          <a:prstGeom prst="rect">
            <a:avLst/>
          </a:prstGeom>
        </p:spPr>
      </p:pic>
      <p:pic>
        <p:nvPicPr>
          <p:cNvPr id="9" name="Imagem 8">
            <a:extLst>
              <a:ext uri="{FF2B5EF4-FFF2-40B4-BE49-F238E27FC236}">
                <a16:creationId xmlns:a16="http://schemas.microsoft.com/office/drawing/2014/main" id="{5E446936-F3EF-8703-B89F-A769672DCA69}"/>
              </a:ext>
            </a:extLst>
          </p:cNvPr>
          <p:cNvPicPr>
            <a:picLocks noChangeAspect="1"/>
          </p:cNvPicPr>
          <p:nvPr/>
        </p:nvPicPr>
        <p:blipFill>
          <a:blip r:embed="rId4"/>
          <a:stretch>
            <a:fillRect/>
          </a:stretch>
        </p:blipFill>
        <p:spPr>
          <a:xfrm>
            <a:off x="7270172" y="3007492"/>
            <a:ext cx="1400460" cy="2160000"/>
          </a:xfrm>
          <a:prstGeom prst="rect">
            <a:avLst/>
          </a:prstGeom>
        </p:spPr>
      </p:pic>
    </p:spTree>
    <p:extLst>
      <p:ext uri="{BB962C8B-B14F-4D97-AF65-F5344CB8AC3E}">
        <p14:creationId xmlns:p14="http://schemas.microsoft.com/office/powerpoint/2010/main" val="369870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3CF29E90-77F4-4347-89AB-7B7D0E3DC1C0}"/>
              </a:ext>
            </a:extLst>
          </p:cNvPr>
          <p:cNvSpPr>
            <a:spLocks noGrp="1"/>
          </p:cNvSpPr>
          <p:nvPr>
            <p:ph type="body" idx="1"/>
          </p:nvPr>
        </p:nvSpPr>
        <p:spPr>
          <a:xfrm>
            <a:off x="838201" y="1618939"/>
            <a:ext cx="10515599" cy="1810062"/>
          </a:xfrm>
        </p:spPr>
        <p:txBody>
          <a:bodyPr>
            <a:noAutofit/>
          </a:bodyPr>
          <a:lstStyle/>
          <a:p>
            <a:r>
              <a:rPr lang="en-US" sz="1800" dirty="0">
                <a:solidFill>
                  <a:schemeClr val="accent1">
                    <a:lumMod val="50000"/>
                  </a:schemeClr>
                </a:solidFill>
              </a:rPr>
              <a:t>this film is in line with the Societal Goal “A Productive and sustainably harvested Ocean ensuring the provision of food supply” of the United Nations Decade of Science for Sustainable Development</a:t>
            </a:r>
          </a:p>
          <a:p>
            <a:r>
              <a:rPr lang="pt-PT" sz="1800" dirty="0">
                <a:solidFill>
                  <a:schemeClr val="tx2">
                    <a:lumMod val="50000"/>
                  </a:schemeClr>
                </a:solidFill>
              </a:rPr>
              <a:t>este filme está de acordo com o Objetivo Social “Um oceano produtivo e colhido de forma sustentável, garantindo o fornecimento de alimentos” da Década da Ciência para o Desenvolvimento Sustentável das Nações Unidas</a:t>
            </a:r>
            <a:endParaRPr lang="en-US" sz="1800" dirty="0">
              <a:solidFill>
                <a:schemeClr val="tx2">
                  <a:lumMod val="50000"/>
                </a:schemeClr>
              </a:solidFill>
            </a:endParaRPr>
          </a:p>
        </p:txBody>
      </p:sp>
      <p:sp>
        <p:nvSpPr>
          <p:cNvPr id="3" name="Título 2">
            <a:extLst>
              <a:ext uri="{FF2B5EF4-FFF2-40B4-BE49-F238E27FC236}">
                <a16:creationId xmlns:a16="http://schemas.microsoft.com/office/drawing/2014/main" id="{A763FA18-C04E-4A62-BACE-E3CBC325E608}"/>
              </a:ext>
            </a:extLst>
          </p:cNvPr>
          <p:cNvSpPr>
            <a:spLocks noGrp="1"/>
          </p:cNvSpPr>
          <p:nvPr>
            <p:ph type="title"/>
          </p:nvPr>
        </p:nvSpPr>
        <p:spPr>
          <a:xfrm>
            <a:off x="659567" y="1"/>
            <a:ext cx="10694233" cy="979876"/>
          </a:xfrm>
        </p:spPr>
        <p:txBody>
          <a:bodyPr>
            <a:normAutofit/>
          </a:bodyPr>
          <a:lstStyle/>
          <a:p>
            <a:r>
              <a:rPr lang="pt-PT" sz="3200" b="0" dirty="0">
                <a:solidFill>
                  <a:schemeClr val="accent1">
                    <a:lumMod val="50000"/>
                  </a:schemeClr>
                </a:solidFill>
              </a:rPr>
              <a:t>metas </a:t>
            </a:r>
            <a:r>
              <a:rPr lang="pt-PT" sz="3200" b="0" dirty="0" err="1">
                <a:solidFill>
                  <a:schemeClr val="accent1">
                    <a:lumMod val="50000"/>
                  </a:schemeClr>
                </a:solidFill>
              </a:rPr>
              <a:t>societais</a:t>
            </a:r>
            <a:br>
              <a:rPr lang="pt-PT" sz="3200" b="0" dirty="0">
                <a:solidFill>
                  <a:schemeClr val="bg1">
                    <a:lumMod val="65000"/>
                  </a:schemeClr>
                </a:solidFill>
              </a:rPr>
            </a:br>
            <a:r>
              <a:rPr lang="pt-PT" sz="3200" b="0" dirty="0" err="1">
                <a:solidFill>
                  <a:schemeClr val="tx2">
                    <a:lumMod val="50000"/>
                  </a:schemeClr>
                </a:solidFill>
              </a:rPr>
              <a:t>societal</a:t>
            </a:r>
            <a:r>
              <a:rPr lang="pt-PT" sz="3200" b="0" dirty="0">
                <a:solidFill>
                  <a:schemeClr val="tx2">
                    <a:lumMod val="50000"/>
                  </a:schemeClr>
                </a:solidFill>
              </a:rPr>
              <a:t> </a:t>
            </a:r>
            <a:r>
              <a:rPr lang="pt-PT" sz="3200" b="0" dirty="0" err="1">
                <a:solidFill>
                  <a:schemeClr val="tx2">
                    <a:lumMod val="50000"/>
                  </a:schemeClr>
                </a:solidFill>
              </a:rPr>
              <a:t>goals</a:t>
            </a:r>
            <a:r>
              <a:rPr lang="pt-PT" sz="3200" b="0" dirty="0">
                <a:solidFill>
                  <a:schemeClr val="tx2">
                    <a:lumMod val="50000"/>
                  </a:schemeClr>
                </a:solidFill>
              </a:rPr>
              <a:t> </a:t>
            </a:r>
          </a:p>
        </p:txBody>
      </p:sp>
      <p:pic>
        <p:nvPicPr>
          <p:cNvPr id="6" name="Imagem 5" descr="Uma imagem com texto&#10;&#10;Descrição gerada automaticamente">
            <a:extLst>
              <a:ext uri="{FF2B5EF4-FFF2-40B4-BE49-F238E27FC236}">
                <a16:creationId xmlns:a16="http://schemas.microsoft.com/office/drawing/2014/main" id="{E00F8119-A1ED-2981-8267-05A71E436ECB}"/>
              </a:ext>
            </a:extLst>
          </p:cNvPr>
          <p:cNvPicPr>
            <a:picLocks noChangeAspect="1"/>
          </p:cNvPicPr>
          <p:nvPr/>
        </p:nvPicPr>
        <p:blipFill>
          <a:blip r:embed="rId2"/>
          <a:stretch>
            <a:fillRect/>
          </a:stretch>
        </p:blipFill>
        <p:spPr>
          <a:xfrm>
            <a:off x="1167992" y="3429000"/>
            <a:ext cx="4482188" cy="2520000"/>
          </a:xfrm>
          <a:prstGeom prst="rect">
            <a:avLst/>
          </a:prstGeom>
        </p:spPr>
      </p:pic>
      <p:pic>
        <p:nvPicPr>
          <p:cNvPr id="8" name="Imagem 7" descr="Uma imagem com texto&#10;&#10;Descrição gerada automaticamente">
            <a:extLst>
              <a:ext uri="{FF2B5EF4-FFF2-40B4-BE49-F238E27FC236}">
                <a16:creationId xmlns:a16="http://schemas.microsoft.com/office/drawing/2014/main" id="{8854064F-0DF0-E607-4A43-766683BDE3D1}"/>
              </a:ext>
            </a:extLst>
          </p:cNvPr>
          <p:cNvPicPr>
            <a:picLocks noChangeAspect="1"/>
          </p:cNvPicPr>
          <p:nvPr/>
        </p:nvPicPr>
        <p:blipFill>
          <a:blip r:embed="rId3"/>
          <a:stretch>
            <a:fillRect/>
          </a:stretch>
        </p:blipFill>
        <p:spPr>
          <a:xfrm>
            <a:off x="6871612" y="3429000"/>
            <a:ext cx="4482188" cy="2520000"/>
          </a:xfrm>
          <a:prstGeom prst="rect">
            <a:avLst/>
          </a:prstGeom>
        </p:spPr>
      </p:pic>
    </p:spTree>
    <p:extLst>
      <p:ext uri="{BB962C8B-B14F-4D97-AF65-F5344CB8AC3E}">
        <p14:creationId xmlns:p14="http://schemas.microsoft.com/office/powerpoint/2010/main" val="363361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Marcador de Posição do Texto 4">
            <a:extLst>
              <a:ext uri="{FF2B5EF4-FFF2-40B4-BE49-F238E27FC236}">
                <a16:creationId xmlns:a16="http://schemas.microsoft.com/office/drawing/2014/main" id="{802C1F06-0E2B-4064-8321-CDF440F74988}"/>
              </a:ext>
            </a:extLst>
          </p:cNvPr>
          <p:cNvSpPr>
            <a:spLocks noGrp="1"/>
          </p:cNvSpPr>
          <p:nvPr>
            <p:ph type="body" idx="2"/>
          </p:nvPr>
        </p:nvSpPr>
        <p:spPr>
          <a:xfrm>
            <a:off x="464260" y="6262783"/>
            <a:ext cx="6121986" cy="395288"/>
          </a:xfrm>
        </p:spPr>
        <p:txBody>
          <a:bodyPr/>
          <a:lstStyle/>
          <a:p>
            <a:r>
              <a:rPr lang="pt-PT" sz="1100" dirty="0">
                <a:solidFill>
                  <a:srgbClr val="D8D8D8"/>
                </a:solidFill>
                <a:latin typeface="Calibri"/>
                <a:ea typeface="Calibri"/>
                <a:cs typeface="Calibri"/>
                <a:sym typeface="Calibri"/>
              </a:rPr>
              <a:t>Global </a:t>
            </a:r>
            <a:r>
              <a:rPr lang="pt-PT" sz="1100" dirty="0" err="1">
                <a:solidFill>
                  <a:srgbClr val="D8D8D8"/>
                </a:solidFill>
                <a:latin typeface="Calibri"/>
                <a:ea typeface="Calibri"/>
                <a:cs typeface="Calibri"/>
                <a:sym typeface="Calibri"/>
              </a:rPr>
              <a:t>Ocean</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Assessment</a:t>
            </a:r>
            <a:r>
              <a:rPr lang="pt-PT" sz="1100" dirty="0">
                <a:solidFill>
                  <a:srgbClr val="D8D8D8"/>
                </a:solidFill>
                <a:latin typeface="Calibri"/>
                <a:ea typeface="Calibri"/>
                <a:cs typeface="Calibri"/>
                <a:sym typeface="Calibri"/>
              </a:rPr>
              <a:t> for Managers </a:t>
            </a:r>
            <a:r>
              <a:rPr lang="pt-PT" sz="1100" dirty="0" err="1">
                <a:solidFill>
                  <a:srgbClr val="D8D8D8"/>
                </a:solidFill>
                <a:latin typeface="Calibri"/>
                <a:ea typeface="Calibri"/>
                <a:cs typeface="Calibri"/>
                <a:sym typeface="Calibri"/>
              </a:rPr>
              <a:t>and</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Decision</a:t>
            </a:r>
            <a:r>
              <a:rPr lang="pt-PT" sz="1100" dirty="0">
                <a:solidFill>
                  <a:srgbClr val="D8D8D8"/>
                </a:solidFill>
                <a:latin typeface="Calibri"/>
                <a:ea typeface="Calibri"/>
                <a:cs typeface="Calibri"/>
                <a:sym typeface="Calibri"/>
              </a:rPr>
              <a:t> </a:t>
            </a:r>
            <a:r>
              <a:rPr lang="pt-PT" sz="1100" dirty="0" err="1">
                <a:solidFill>
                  <a:srgbClr val="D8D8D8"/>
                </a:solidFill>
                <a:latin typeface="Calibri"/>
                <a:ea typeface="Calibri"/>
                <a:cs typeface="Calibri"/>
                <a:sym typeface="Calibri"/>
              </a:rPr>
              <a:t>Makers</a:t>
            </a:r>
            <a:endParaRPr lang="pt-PT" sz="1100" dirty="0"/>
          </a:p>
        </p:txBody>
      </p:sp>
      <p:pic>
        <p:nvPicPr>
          <p:cNvPr id="3" name="Imagem 2" descr="Uma imagem com texto, clipart&#10;&#10;Descrição gerada automaticamente">
            <a:extLst>
              <a:ext uri="{FF2B5EF4-FFF2-40B4-BE49-F238E27FC236}">
                <a16:creationId xmlns:a16="http://schemas.microsoft.com/office/drawing/2014/main" id="{02657AF7-BD75-CA9F-C062-32D79EF19B6C}"/>
              </a:ext>
            </a:extLst>
          </p:cNvPr>
          <p:cNvPicPr>
            <a:picLocks noChangeAspect="1"/>
          </p:cNvPicPr>
          <p:nvPr/>
        </p:nvPicPr>
        <p:blipFill>
          <a:blip r:embed="rId3"/>
          <a:stretch>
            <a:fillRect/>
          </a:stretch>
        </p:blipFill>
        <p:spPr>
          <a:xfrm>
            <a:off x="570278" y="5524427"/>
            <a:ext cx="3589138" cy="936000"/>
          </a:xfrm>
          <a:prstGeom prst="rect">
            <a:avLst/>
          </a:prstGeom>
        </p:spPr>
      </p:pic>
      <p:sp>
        <p:nvSpPr>
          <p:cNvPr id="4" name="CaixaDeTexto 3">
            <a:extLst>
              <a:ext uri="{FF2B5EF4-FFF2-40B4-BE49-F238E27FC236}">
                <a16:creationId xmlns:a16="http://schemas.microsoft.com/office/drawing/2014/main" id="{EFEA6572-222B-DA19-D878-AC2A3E243DB2}"/>
              </a:ext>
            </a:extLst>
          </p:cNvPr>
          <p:cNvSpPr txBox="1"/>
          <p:nvPr/>
        </p:nvSpPr>
        <p:spPr>
          <a:xfrm>
            <a:off x="238955" y="3919165"/>
            <a:ext cx="7513567" cy="1288558"/>
          </a:xfrm>
          <a:prstGeom prst="rect">
            <a:avLst/>
          </a:prstGeom>
          <a:noFill/>
        </p:spPr>
        <p:txBody>
          <a:bodyPr wrap="square">
            <a:spAutoFit/>
          </a:bodyPr>
          <a:lstStyle/>
          <a:p>
            <a:pPr marL="452438" lvl="0" indent="-452438" algn="l" rtl="0">
              <a:lnSpc>
                <a:spcPct val="150000"/>
              </a:lnSpc>
              <a:spcBef>
                <a:spcPts val="2400"/>
              </a:spcBef>
              <a:spcAft>
                <a:spcPts val="0"/>
              </a:spcAft>
              <a:buClr>
                <a:schemeClr val="dk1"/>
              </a:buClr>
              <a:buSzPts val="1600"/>
              <a:buNone/>
            </a:pPr>
            <a:r>
              <a:rPr lang="en-US" sz="1600" b="1" dirty="0">
                <a:solidFill>
                  <a:schemeClr val="bg1"/>
                </a:solidFill>
              </a:rPr>
              <a:t>Site: </a:t>
            </a:r>
            <a:r>
              <a:rPr lang="en-US" sz="1400" dirty="0">
                <a:solidFill>
                  <a:schemeClr val="bg1"/>
                </a:solidFill>
                <a:hlinkClick r:id="rId4">
                  <a:extLst>
                    <a:ext uri="{A12FA001-AC4F-418D-AE19-62706E023703}">
                      <ahyp:hlinkClr xmlns:ahyp="http://schemas.microsoft.com/office/drawing/2018/hyperlinkcolor" val="tx"/>
                    </a:ext>
                  </a:extLst>
                </a:hlinkClick>
              </a:rPr>
              <a:t>https://www.cima.ualg.pt/pt/research/projects-in-execution/globocean</a:t>
            </a:r>
            <a:br>
              <a:rPr lang="en-US" sz="1400" dirty="0">
                <a:solidFill>
                  <a:schemeClr val="bg1"/>
                </a:solidFill>
              </a:rPr>
            </a:br>
            <a:r>
              <a:rPr lang="en-US" sz="1400" dirty="0">
                <a:solidFill>
                  <a:schemeClr val="bg1"/>
                </a:solidFill>
              </a:rPr>
              <a:t> </a:t>
            </a:r>
            <a:r>
              <a:rPr lang="en-US" sz="1400" dirty="0">
                <a:solidFill>
                  <a:schemeClr val="bg1"/>
                </a:solidFill>
                <a:hlinkClick r:id="rId5">
                  <a:extLst>
                    <a:ext uri="{A12FA001-AC4F-418D-AE19-62706E023703}">
                      <ahyp:hlinkClr xmlns:ahyp="http://schemas.microsoft.com/office/drawing/2018/hyperlinkcolor" val="tx"/>
                    </a:ext>
                  </a:extLst>
                </a:hlinkClick>
              </a:rPr>
              <a:t>https://unitedbythesea.org/globocean/</a:t>
            </a:r>
            <a:r>
              <a:rPr lang="en-US" sz="1400" dirty="0">
                <a:solidFill>
                  <a:schemeClr val="bg1"/>
                </a:solidFill>
              </a:rPr>
              <a:t> </a:t>
            </a:r>
            <a:endParaRPr lang="en-US" dirty="0">
              <a:solidFill>
                <a:schemeClr val="bg1"/>
              </a:solidFill>
            </a:endParaRPr>
          </a:p>
          <a:p>
            <a:pPr marL="0" lvl="0" indent="0" algn="l" rtl="0">
              <a:lnSpc>
                <a:spcPct val="90000"/>
              </a:lnSpc>
              <a:spcBef>
                <a:spcPts val="2200"/>
              </a:spcBef>
              <a:spcAft>
                <a:spcPts val="0"/>
              </a:spcAft>
              <a:buClr>
                <a:schemeClr val="dk1"/>
              </a:buClr>
              <a:buSzPts val="1600"/>
              <a:buNone/>
            </a:pPr>
            <a:r>
              <a:rPr lang="en-US" sz="1600" b="1" dirty="0">
                <a:solidFill>
                  <a:schemeClr val="bg1"/>
                </a:solidFill>
              </a:rPr>
              <a:t>Facebook: </a:t>
            </a:r>
            <a:r>
              <a:rPr lang="en-US" sz="1400" u="sng" dirty="0">
                <a:solidFill>
                  <a:schemeClr val="bg1"/>
                </a:solidFill>
                <a:hlinkClick r:id="rId6">
                  <a:extLst>
                    <a:ext uri="{A12FA001-AC4F-418D-AE19-62706E023703}">
                      <ahyp:hlinkClr xmlns:ahyp="http://schemas.microsoft.com/office/drawing/2018/hyperlinkcolor" val="tx"/>
                    </a:ext>
                  </a:extLst>
                </a:hlinkClick>
              </a:rPr>
              <a:t>https://m.facebook.com/Globocean/</a:t>
            </a:r>
            <a:endParaRPr lang="en-US" sz="1600" u="sng" dirty="0">
              <a:solidFill>
                <a:schemeClr val="bg1"/>
              </a:solidFill>
            </a:endParaRPr>
          </a:p>
        </p:txBody>
      </p:sp>
      <p:pic>
        <p:nvPicPr>
          <p:cNvPr id="7" name="Imagem 6">
            <a:extLst>
              <a:ext uri="{FF2B5EF4-FFF2-40B4-BE49-F238E27FC236}">
                <a16:creationId xmlns:a16="http://schemas.microsoft.com/office/drawing/2014/main" id="{32594825-C996-48C2-4945-B04222060CA1}"/>
              </a:ext>
            </a:extLst>
          </p:cNvPr>
          <p:cNvPicPr>
            <a:picLocks noChangeAspect="1"/>
          </p:cNvPicPr>
          <p:nvPr/>
        </p:nvPicPr>
        <p:blipFill>
          <a:blip r:embed="rId7"/>
          <a:stretch>
            <a:fillRect/>
          </a:stretch>
        </p:blipFill>
        <p:spPr>
          <a:xfrm>
            <a:off x="255227" y="3013287"/>
            <a:ext cx="1629603" cy="720000"/>
          </a:xfrm>
          <a:prstGeom prst="rect">
            <a:avLst/>
          </a:prstGeom>
        </p:spPr>
      </p:pic>
      <p:pic>
        <p:nvPicPr>
          <p:cNvPr id="9" name="Imagem 8" descr="Uma imagem com texto, sinalizar, céu noturno&#10;&#10;Descrição gerada automaticamente">
            <a:extLst>
              <a:ext uri="{FF2B5EF4-FFF2-40B4-BE49-F238E27FC236}">
                <a16:creationId xmlns:a16="http://schemas.microsoft.com/office/drawing/2014/main" id="{871D8FFE-1DAB-DEEA-0267-6C7CCBF6EB76}"/>
              </a:ext>
            </a:extLst>
          </p:cNvPr>
          <p:cNvPicPr>
            <a:picLocks noChangeAspect="1"/>
          </p:cNvPicPr>
          <p:nvPr/>
        </p:nvPicPr>
        <p:blipFill>
          <a:blip r:embed="rId8"/>
          <a:stretch>
            <a:fillRect/>
          </a:stretch>
        </p:blipFill>
        <p:spPr>
          <a:xfrm>
            <a:off x="1959692" y="3022752"/>
            <a:ext cx="2199724" cy="612000"/>
          </a:xfrm>
          <a:prstGeom prst="rect">
            <a:avLst/>
          </a:prstGeom>
        </p:spPr>
      </p:pic>
      <p:pic>
        <p:nvPicPr>
          <p:cNvPr id="13" name="Imagem 12" descr="Uma imagem com logótipo&#10;&#10;Descrição gerada automaticamente">
            <a:extLst>
              <a:ext uri="{FF2B5EF4-FFF2-40B4-BE49-F238E27FC236}">
                <a16:creationId xmlns:a16="http://schemas.microsoft.com/office/drawing/2014/main" id="{8C09F6EB-F9D5-D227-5775-5861EE140183}"/>
              </a:ext>
            </a:extLst>
          </p:cNvPr>
          <p:cNvPicPr>
            <a:picLocks noChangeAspect="1"/>
          </p:cNvPicPr>
          <p:nvPr/>
        </p:nvPicPr>
        <p:blipFill>
          <a:blip r:embed="rId9"/>
          <a:stretch>
            <a:fillRect/>
          </a:stretch>
        </p:blipFill>
        <p:spPr>
          <a:xfrm>
            <a:off x="7945487" y="2951557"/>
            <a:ext cx="837209" cy="720000"/>
          </a:xfrm>
          <a:prstGeom prst="rect">
            <a:avLst/>
          </a:prstGeom>
        </p:spPr>
      </p:pic>
      <p:pic>
        <p:nvPicPr>
          <p:cNvPr id="15" name="Imagem 14" descr="Uma imagem com texto&#10;&#10;Descrição gerada automaticamente">
            <a:extLst>
              <a:ext uri="{FF2B5EF4-FFF2-40B4-BE49-F238E27FC236}">
                <a16:creationId xmlns:a16="http://schemas.microsoft.com/office/drawing/2014/main" id="{F933E731-53E0-53BC-6BD5-D13A9DD25D13}"/>
              </a:ext>
            </a:extLst>
          </p:cNvPr>
          <p:cNvPicPr>
            <a:picLocks noChangeAspect="1"/>
          </p:cNvPicPr>
          <p:nvPr/>
        </p:nvPicPr>
        <p:blipFill>
          <a:blip r:embed="rId10"/>
          <a:stretch>
            <a:fillRect/>
          </a:stretch>
        </p:blipFill>
        <p:spPr>
          <a:xfrm>
            <a:off x="5049079" y="2951557"/>
            <a:ext cx="2341525" cy="720000"/>
          </a:xfrm>
          <a:prstGeom prst="rect">
            <a:avLst/>
          </a:prstGeom>
        </p:spPr>
      </p:pic>
      <p:pic>
        <p:nvPicPr>
          <p:cNvPr id="17" name="Imagem 16" descr="Uma imagem com logótipo&#10;&#10;Descrição gerada automaticamente">
            <a:extLst>
              <a:ext uri="{FF2B5EF4-FFF2-40B4-BE49-F238E27FC236}">
                <a16:creationId xmlns:a16="http://schemas.microsoft.com/office/drawing/2014/main" id="{FA90A4CA-8F32-2C2F-B9A9-F27B0398DC1D}"/>
              </a:ext>
            </a:extLst>
          </p:cNvPr>
          <p:cNvPicPr>
            <a:picLocks noChangeAspect="1"/>
          </p:cNvPicPr>
          <p:nvPr/>
        </p:nvPicPr>
        <p:blipFill>
          <a:blip r:embed="rId11"/>
          <a:stretch>
            <a:fillRect/>
          </a:stretch>
        </p:blipFill>
        <p:spPr>
          <a:xfrm>
            <a:off x="8364092" y="688754"/>
            <a:ext cx="2596901" cy="1856236"/>
          </a:xfrm>
          <a:prstGeom prst="rect">
            <a:avLst/>
          </a:prstGeom>
        </p:spPr>
      </p:pic>
      <p:pic>
        <p:nvPicPr>
          <p:cNvPr id="19" name="Imagem 18" descr="Uma imagem com texto, clipart&#10;&#10;Descrição gerada automaticamente">
            <a:extLst>
              <a:ext uri="{FF2B5EF4-FFF2-40B4-BE49-F238E27FC236}">
                <a16:creationId xmlns:a16="http://schemas.microsoft.com/office/drawing/2014/main" id="{D665D92E-FF7C-9596-4DB3-B2AAF7BD7AB3}"/>
              </a:ext>
            </a:extLst>
          </p:cNvPr>
          <p:cNvPicPr>
            <a:picLocks noChangeAspect="1"/>
          </p:cNvPicPr>
          <p:nvPr/>
        </p:nvPicPr>
        <p:blipFill>
          <a:blip r:embed="rId12"/>
          <a:stretch>
            <a:fillRect/>
          </a:stretch>
        </p:blipFill>
        <p:spPr>
          <a:xfrm>
            <a:off x="7752522" y="4401444"/>
            <a:ext cx="1391424" cy="324000"/>
          </a:xfrm>
          <a:prstGeom prst="rect">
            <a:avLst/>
          </a:prstGeom>
        </p:spPr>
      </p:pic>
    </p:spTree>
    <p:extLst>
      <p:ext uri="{BB962C8B-B14F-4D97-AF65-F5344CB8AC3E}">
        <p14:creationId xmlns:p14="http://schemas.microsoft.com/office/powerpoint/2010/main" val="69999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a:spLocks noGrp="1"/>
          </p:cNvSpPr>
          <p:nvPr>
            <p:ph type="body" idx="1"/>
          </p:nvPr>
        </p:nvSpPr>
        <p:spPr>
          <a:xfrm>
            <a:off x="6181115" y="2778411"/>
            <a:ext cx="5547079" cy="3786688"/>
          </a:xfrm>
          <a:prstGeom prst="rect">
            <a:avLst/>
          </a:prstGeom>
          <a:noFill/>
          <a:ln>
            <a:noFill/>
          </a:ln>
        </p:spPr>
        <p:txBody>
          <a:bodyPr spcFirstLastPara="1" wrap="square" lIns="91425" tIns="45700" rIns="91425" bIns="45700" numCol="1" anchor="t" anchorCtr="0">
            <a:noAutofit/>
          </a:bodyPr>
          <a:lstStyle/>
          <a:p>
            <a:pPr marL="92075" lvl="0">
              <a:spcBef>
                <a:spcPts val="0"/>
              </a:spcBef>
              <a:buSzPts val="2800"/>
            </a:pPr>
            <a:r>
              <a:rPr lang="pt-PT" sz="1000" b="1" dirty="0">
                <a:solidFill>
                  <a:schemeClr val="bg1">
                    <a:lumMod val="50000"/>
                  </a:schemeClr>
                </a:solidFill>
              </a:rPr>
              <a:t>GLOBOCEAN</a:t>
            </a:r>
            <a:r>
              <a:rPr lang="pt-PT" sz="1000" dirty="0">
                <a:solidFill>
                  <a:schemeClr val="bg1">
                    <a:lumMod val="50000"/>
                  </a:schemeClr>
                </a:solidFill>
              </a:rPr>
              <a:t> é um projeto de literacia oceânica financiado pelo </a:t>
            </a:r>
            <a:r>
              <a:rPr lang="pt-PT" sz="1000" b="1" dirty="0">
                <a:solidFill>
                  <a:schemeClr val="bg1">
                    <a:lumMod val="50000"/>
                  </a:schemeClr>
                </a:solidFill>
              </a:rPr>
              <a:t>Programa Crescimento Azul da EEAGrants.</a:t>
            </a:r>
          </a:p>
          <a:p>
            <a:pPr marL="92075" lvl="0">
              <a:spcBef>
                <a:spcPts val="0"/>
              </a:spcBef>
              <a:buSzPts val="2800"/>
            </a:pPr>
            <a:endParaRPr lang="pt-PT" sz="1000" b="1" dirty="0">
              <a:solidFill>
                <a:schemeClr val="bg1">
                  <a:lumMod val="50000"/>
                </a:schemeClr>
              </a:solidFill>
            </a:endParaRPr>
          </a:p>
          <a:p>
            <a:pPr marL="92075" lvl="0">
              <a:spcBef>
                <a:spcPts val="0"/>
              </a:spcBef>
              <a:buSzPts val="2800"/>
            </a:pPr>
            <a:r>
              <a:rPr lang="pt-PT" sz="1000" dirty="0">
                <a:solidFill>
                  <a:schemeClr val="bg1">
                    <a:lumMod val="50000"/>
                  </a:schemeClr>
                </a:solidFill>
              </a:rPr>
              <a:t>O projeto visa colmatar a lacuna existente entre o conhecimento produzido no Relatório de Avaliação Mundial do Oceano e a sua compreensão e apropriação pelos seus últimos destinatários.</a:t>
            </a:r>
          </a:p>
          <a:p>
            <a:pPr marL="92075" lvl="0">
              <a:spcBef>
                <a:spcPts val="0"/>
              </a:spcBef>
              <a:buSzPts val="2800"/>
            </a:pPr>
            <a:endParaRPr lang="pt-PT" sz="1000" dirty="0">
              <a:solidFill>
                <a:schemeClr val="bg1">
                  <a:lumMod val="50000"/>
                </a:schemeClr>
              </a:solidFill>
            </a:endParaRPr>
          </a:p>
          <a:p>
            <a:pPr marL="92075" lvl="0">
              <a:spcBef>
                <a:spcPts val="0"/>
              </a:spcBef>
              <a:buSzPts val="2800"/>
            </a:pPr>
            <a:r>
              <a:rPr lang="pt-PT" sz="1000" dirty="0">
                <a:solidFill>
                  <a:schemeClr val="bg1">
                    <a:lumMod val="50000"/>
                  </a:schemeClr>
                </a:solidFill>
              </a:rPr>
              <a:t>GLOBOCEAN disponibiliza aos decisores políticos e outros decisores uma coleção de 5 filmes ilustrativos e de acessibilidade infográfica e  as respetivas fichas temáticas seguindo os tópicos essenciais do relatório, que, ao mesmo tempo que visamos a política e os decisores, devem também ser partilhados abertamente e disseminados amplamente na sociedade</a:t>
            </a:r>
          </a:p>
          <a:p>
            <a:pPr marL="92075" lvl="0">
              <a:spcBef>
                <a:spcPts val="0"/>
              </a:spcBef>
              <a:buSzPts val="2800"/>
            </a:pPr>
            <a:endParaRPr lang="en-US" sz="1000" dirty="0"/>
          </a:p>
          <a:p>
            <a:pPr marL="88900" lvl="0">
              <a:spcBef>
                <a:spcPts val="0"/>
              </a:spcBef>
              <a:buSzPts val="2800"/>
            </a:pPr>
            <a:r>
              <a:rPr lang="en-US" sz="1000" dirty="0">
                <a:solidFill>
                  <a:schemeClr val="bg1">
                    <a:lumMod val="50000"/>
                  </a:schemeClr>
                </a:solidFill>
              </a:rPr>
              <a:t>“</a:t>
            </a:r>
            <a:r>
              <a:rPr lang="pt-PT" sz="1000" dirty="0">
                <a:solidFill>
                  <a:schemeClr val="bg1">
                    <a:lumMod val="50000"/>
                  </a:schemeClr>
                </a:solidFill>
              </a:rPr>
              <a:t>Recursos biológicos" é o terceiro de uma série de cinco filmes curtos sobre Relatório I e II da Avaliação Mundial do Oceano realizado pelo Grupo de Peritos do Processo Regular das Nações Unidas, e pretende abordar a forma como os seres humanos usam os recursos biológicos do oceano ameaçando os ecossistemas marinhos com as pescarias. Alimentos sustentáveis podem ter origem em pequenas pescarias locais, aquicultura e produção de algas marinhas </a:t>
            </a:r>
          </a:p>
          <a:p>
            <a:pPr marL="88900" lvl="0">
              <a:spcBef>
                <a:spcPts val="0"/>
              </a:spcBef>
              <a:buSzPts val="2800"/>
            </a:pPr>
            <a:r>
              <a:rPr lang="pt-PT" sz="1000" dirty="0">
                <a:solidFill>
                  <a:schemeClr val="bg1">
                    <a:lumMod val="50000"/>
                  </a:schemeClr>
                </a:solidFill>
              </a:rPr>
              <a:t>
O projeto foi financiado pela </a:t>
            </a:r>
            <a:r>
              <a:rPr lang="pt-PT" sz="1000" dirty="0" err="1">
                <a:solidFill>
                  <a:schemeClr val="bg1">
                    <a:lumMod val="50000"/>
                  </a:schemeClr>
                </a:solidFill>
              </a:rPr>
              <a:t>EEAGrants</a:t>
            </a:r>
            <a:r>
              <a:rPr lang="pt-PT" sz="1000" dirty="0">
                <a:solidFill>
                  <a:schemeClr val="bg1">
                    <a:lumMod val="50000"/>
                  </a:schemeClr>
                </a:solidFill>
              </a:rPr>
              <a:t> e aprovado como uma contribuição nacional para a Década da Ciência dos Oceanos para o Desenvolvimento Sustentável da ONU</a:t>
            </a:r>
            <a:r>
              <a:rPr lang="pt-PT" sz="1000" b="1" dirty="0">
                <a:solidFill>
                  <a:schemeClr val="bg1">
                    <a:lumMod val="50000"/>
                  </a:schemeClr>
                </a:solidFill>
              </a:rPr>
              <a:t>.</a:t>
            </a:r>
          </a:p>
          <a:p>
            <a:pPr marL="88900" lvl="0">
              <a:spcBef>
                <a:spcPts val="0"/>
              </a:spcBef>
              <a:buSzPts val="2800"/>
            </a:pPr>
            <a:r>
              <a:rPr lang="pt-PT" sz="1000" dirty="0">
                <a:solidFill>
                  <a:schemeClr val="bg1">
                    <a:lumMod val="50000"/>
                  </a:schemeClr>
                </a:solidFill>
              </a:rPr>
              <a:t>
Os filmes e outros materiais, incluindo folhas temáticas e materiais didáticos estão disponíveis para uso não comercial na página web da </a:t>
            </a:r>
            <a:r>
              <a:rPr lang="pt-PT" sz="1000" dirty="0" err="1">
                <a:solidFill>
                  <a:schemeClr val="bg1">
                    <a:lumMod val="50000"/>
                  </a:schemeClr>
                </a:solidFill>
              </a:rPr>
              <a:t>Globocean</a:t>
            </a:r>
            <a:r>
              <a:rPr lang="pt-PT" sz="1000" dirty="0">
                <a:solidFill>
                  <a:schemeClr val="bg1">
                    <a:lumMod val="50000"/>
                  </a:schemeClr>
                </a:solidFill>
              </a:rPr>
              <a:t> (</a:t>
            </a:r>
            <a:r>
              <a:rPr lang="pt-PT" sz="1000" dirty="0">
                <a:solidFill>
                  <a:schemeClr val="bg1">
                    <a:lumMod val="50000"/>
                  </a:schemeClr>
                </a:solidFill>
                <a:hlinkClick r:id="rId3"/>
              </a:rPr>
              <a:t>aqui</a:t>
            </a:r>
            <a:r>
              <a:rPr lang="pt-PT" sz="1000" dirty="0">
                <a:solidFill>
                  <a:schemeClr val="bg1">
                    <a:lumMod val="50000"/>
                  </a:schemeClr>
                </a:solidFill>
              </a:rPr>
              <a:t> e </a:t>
            </a:r>
            <a:r>
              <a:rPr lang="pt-PT" sz="1000" dirty="0">
                <a:solidFill>
                  <a:schemeClr val="bg1">
                    <a:lumMod val="50000"/>
                  </a:schemeClr>
                </a:solidFill>
                <a:hlinkClick r:id="rId4"/>
              </a:rPr>
              <a:t>aqui</a:t>
            </a:r>
            <a:r>
              <a:rPr lang="pt-PT" sz="1000" dirty="0">
                <a:solidFill>
                  <a:schemeClr val="bg1">
                    <a:lumMod val="50000"/>
                  </a:schemeClr>
                </a:solidFill>
              </a:rPr>
              <a:t>) 
</a:t>
            </a:r>
            <a:endParaRPr lang="en-US" sz="1800" dirty="0">
              <a:solidFill>
                <a:schemeClr val="bg1">
                  <a:lumMod val="50000"/>
                </a:schemeClr>
              </a:solidFill>
            </a:endParaRPr>
          </a:p>
          <a:p>
            <a:pPr marL="88900" lvl="0" indent="271463" algn="l" rtl="0">
              <a:lnSpc>
                <a:spcPct val="120000"/>
              </a:lnSpc>
              <a:spcBef>
                <a:spcPts val="0"/>
              </a:spcBef>
              <a:spcAft>
                <a:spcPts val="0"/>
              </a:spcAft>
              <a:buClr>
                <a:schemeClr val="dk1"/>
              </a:buClr>
              <a:buSzPts val="2800"/>
              <a:buNone/>
            </a:pPr>
            <a:r>
              <a:rPr lang="en-US" sz="1000" dirty="0">
                <a:solidFill>
                  <a:schemeClr val="bg1">
                    <a:lumMod val="50000"/>
                  </a:schemeClr>
                </a:solidFill>
              </a:rPr>
              <a:t>Siga o GLOBOCEAN</a:t>
            </a:r>
          </a:p>
          <a:p>
            <a:pPr marL="88900" lvl="0" indent="354013" algn="l" rtl="0">
              <a:lnSpc>
                <a:spcPct val="120000"/>
              </a:lnSpc>
              <a:spcBef>
                <a:spcPts val="0"/>
              </a:spcBef>
              <a:spcAft>
                <a:spcPts val="0"/>
              </a:spcAft>
              <a:buClr>
                <a:schemeClr val="dk1"/>
              </a:buClr>
              <a:buSzPts val="2800"/>
              <a:buNone/>
            </a:pPr>
            <a:endParaRPr sz="1000" dirty="0">
              <a:solidFill>
                <a:schemeClr val="bg1">
                  <a:lumMod val="50000"/>
                </a:schemeClr>
              </a:solidFill>
            </a:endParaRPr>
          </a:p>
        </p:txBody>
      </p:sp>
      <p:pic>
        <p:nvPicPr>
          <p:cNvPr id="1026" name="Picture 2" descr="logo-facebook - Casal Nerd no Canadá">
            <a:extLst>
              <a:ext uri="{FF2B5EF4-FFF2-40B4-BE49-F238E27FC236}">
                <a16:creationId xmlns:a16="http://schemas.microsoft.com/office/drawing/2014/main" id="{88B21FEE-6409-4FEE-A909-42A6F3C66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362" y="6143114"/>
            <a:ext cx="415638" cy="386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 – Apps no Google Play">
            <a:extLst>
              <a:ext uri="{FF2B5EF4-FFF2-40B4-BE49-F238E27FC236}">
                <a16:creationId xmlns:a16="http://schemas.microsoft.com/office/drawing/2014/main" id="{003C003F-FCC9-4A87-91C2-2000D1D9C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115" y="6191027"/>
            <a:ext cx="290948" cy="290948"/>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5AFF6349-7247-4B1E-80B8-55FA3339A119}"/>
              </a:ext>
            </a:extLst>
          </p:cNvPr>
          <p:cNvSpPr txBox="1"/>
          <p:nvPr/>
        </p:nvSpPr>
        <p:spPr>
          <a:xfrm>
            <a:off x="831268" y="2732231"/>
            <a:ext cx="5264732" cy="3807196"/>
          </a:xfrm>
          <a:prstGeom prst="rect">
            <a:avLst/>
          </a:prstGeom>
          <a:noFill/>
        </p:spPr>
        <p:txBody>
          <a:bodyPr wrap="square">
            <a:spAutoFit/>
          </a:bodyPr>
          <a:lstStyle/>
          <a:p>
            <a:pPr lvl="0" algn="l" rtl="0">
              <a:lnSpc>
                <a:spcPct val="90000"/>
              </a:lnSpc>
              <a:spcBef>
                <a:spcPts val="0"/>
              </a:spcBef>
              <a:spcAft>
                <a:spcPts val="0"/>
              </a:spcAft>
              <a:buClr>
                <a:schemeClr val="dk1"/>
              </a:buClr>
              <a:buSzPts val="2800"/>
              <a:buNone/>
            </a:pPr>
            <a:r>
              <a:rPr lang="en-US" sz="1000" b="1" dirty="0"/>
              <a:t>GLOBOCEAN</a:t>
            </a:r>
            <a:r>
              <a:rPr lang="en-US" sz="1000" dirty="0"/>
              <a:t> is an ocean literacy project financed by the </a:t>
            </a:r>
            <a:r>
              <a:rPr lang="en-US" sz="1000" b="1" dirty="0" err="1"/>
              <a:t>EEAGrant</a:t>
            </a:r>
            <a:r>
              <a:rPr lang="en-US" sz="1000" b="1" dirty="0"/>
              <a:t> Blue Growth Program.</a:t>
            </a:r>
          </a:p>
          <a:p>
            <a:pPr lvl="0" algn="l" rtl="0">
              <a:lnSpc>
                <a:spcPct val="90000"/>
              </a:lnSpc>
              <a:spcBef>
                <a:spcPts val="0"/>
              </a:spcBef>
              <a:spcAft>
                <a:spcPts val="0"/>
              </a:spcAft>
              <a:buClr>
                <a:schemeClr val="dk1"/>
              </a:buClr>
              <a:buSzPts val="2800"/>
              <a:buNone/>
            </a:pPr>
            <a:endParaRPr lang="en-US" sz="1000" dirty="0"/>
          </a:p>
          <a:p>
            <a:pPr lvl="0" algn="l" rtl="0">
              <a:lnSpc>
                <a:spcPct val="90000"/>
              </a:lnSpc>
              <a:spcBef>
                <a:spcPts val="0"/>
              </a:spcBef>
              <a:spcAft>
                <a:spcPts val="0"/>
              </a:spcAft>
              <a:buClr>
                <a:schemeClr val="dk1"/>
              </a:buClr>
              <a:buSzPts val="2800"/>
              <a:buNone/>
            </a:pPr>
            <a:r>
              <a:rPr lang="en-US" sz="1000" dirty="0"/>
              <a:t>The project aims to bridge the gap between the knowledge produced in the World Ocean Assessment Report and its comprehension and ownership by its last recipients.</a:t>
            </a:r>
          </a:p>
          <a:p>
            <a:pPr lvl="0" algn="l" rtl="0">
              <a:lnSpc>
                <a:spcPct val="90000"/>
              </a:lnSpc>
              <a:spcBef>
                <a:spcPts val="0"/>
              </a:spcBef>
              <a:spcAft>
                <a:spcPts val="0"/>
              </a:spcAft>
              <a:buClr>
                <a:schemeClr val="dk1"/>
              </a:buClr>
              <a:buSzPts val="2800"/>
              <a:buNone/>
            </a:pPr>
            <a:endParaRPr lang="en-US" sz="1000" dirty="0"/>
          </a:p>
          <a:p>
            <a:pPr lvl="0">
              <a:spcBef>
                <a:spcPts val="0"/>
              </a:spcBef>
              <a:buSzPts val="2800"/>
              <a:buNone/>
            </a:pPr>
            <a:r>
              <a:rPr lang="en-US" sz="1000" dirty="0"/>
              <a:t>GLOBOCEAN makes available to policy and decision makers a collection of 5 illustrative and accessibility infographic films and respective thematic information sheets following the essential topics of the report, which while aiming at the policy and decision makers are also to be shared openly and widely disseminated in society.</a:t>
            </a:r>
          </a:p>
          <a:p>
            <a:pPr lvl="0">
              <a:spcBef>
                <a:spcPts val="0"/>
              </a:spcBef>
              <a:buSzPts val="2800"/>
              <a:buNone/>
            </a:pPr>
            <a:endParaRPr lang="pt-PT" sz="1000" dirty="0"/>
          </a:p>
          <a:p>
            <a:pPr marL="88900" lvl="0" algn="l" rtl="0">
              <a:lnSpc>
                <a:spcPct val="90000"/>
              </a:lnSpc>
              <a:spcBef>
                <a:spcPts val="0"/>
              </a:spcBef>
              <a:spcAft>
                <a:spcPts val="0"/>
              </a:spcAft>
              <a:buClr>
                <a:schemeClr val="dk1"/>
              </a:buClr>
              <a:buSzPts val="2800"/>
              <a:buNone/>
            </a:pPr>
            <a:endParaRPr lang="en-US" sz="1000" i="1" dirty="0"/>
          </a:p>
          <a:p>
            <a:pPr lvl="0">
              <a:spcBef>
                <a:spcPts val="0"/>
              </a:spcBef>
              <a:buSzPts val="2800"/>
            </a:pPr>
            <a:r>
              <a:rPr lang="en-US" sz="1000" i="1" dirty="0"/>
              <a:t>“Biological resources” </a:t>
            </a:r>
            <a:r>
              <a:rPr lang="en-US" sz="1000" dirty="0"/>
              <a:t>is the third of a series of five short films  about the World Ocean Assessment I and II carried out by the Group of Experts of the Regular Process of the United Nations and intends to address </a:t>
            </a:r>
            <a:r>
              <a:rPr lang="en-GB"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the</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a:t>
            </a:r>
            <a:r>
              <a:rPr lang="pt-PT"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way</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a:t>
            </a:r>
            <a:r>
              <a:rPr lang="en-GB"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humans use the ocean’s biological resources </a:t>
            </a:r>
            <a:r>
              <a:rPr lang="en-GB"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threathening</a:t>
            </a:r>
            <a:r>
              <a:rPr lang="en-GB"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marine ecosystems with </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marine capture: </a:t>
            </a:r>
            <a:r>
              <a:rPr lang="pt-PT"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fisheries</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S</a:t>
            </a:r>
            <a:r>
              <a:rPr lang="en-GB"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ustainable</a:t>
            </a:r>
            <a:r>
              <a:rPr lang="en-GB"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food can come from local small fisheries </a:t>
            </a:r>
            <a:r>
              <a:rPr lang="pt-PT"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aquaculture</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and </a:t>
            </a:r>
            <a:r>
              <a:rPr lang="pt-PT" sz="1000" dirty="0" err="1">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seaweed</a:t>
            </a:r>
            <a:r>
              <a:rPr lang="pt-PT" sz="1000" dirty="0">
                <a:solidFill>
                  <a:schemeClr val="accent1">
                    <a:lumMod val="50000"/>
                  </a:schemeClr>
                </a:solidFill>
                <a:effectLst/>
                <a:latin typeface="Calibri" panose="020F0502020204030204" pitchFamily="34" charset="0"/>
                <a:ea typeface="DengXian Light" panose="02010600030101010101" pitchFamily="2" charset="-122"/>
                <a:cs typeface="Calibri" panose="020F0502020204030204" pitchFamily="34" charset="0"/>
              </a:rPr>
              <a:t> productions</a:t>
            </a:r>
            <a:r>
              <a:rPr lang="en-US" sz="1000" dirty="0"/>
              <a:t>.</a:t>
            </a:r>
          </a:p>
          <a:p>
            <a:pPr marL="88900" lvl="0" algn="l" rtl="0">
              <a:lnSpc>
                <a:spcPct val="90000"/>
              </a:lnSpc>
              <a:spcBef>
                <a:spcPts val="0"/>
              </a:spcBef>
              <a:spcAft>
                <a:spcPts val="0"/>
              </a:spcAft>
              <a:buClr>
                <a:schemeClr val="dk1"/>
              </a:buClr>
              <a:buSzPts val="2800"/>
              <a:buNone/>
            </a:pPr>
            <a:endParaRPr lang="en-US" sz="1000" dirty="0"/>
          </a:p>
          <a:p>
            <a:pPr lvl="0" algn="l" rtl="0">
              <a:lnSpc>
                <a:spcPct val="90000"/>
              </a:lnSpc>
              <a:spcBef>
                <a:spcPts val="0"/>
              </a:spcBef>
              <a:spcAft>
                <a:spcPts val="0"/>
              </a:spcAft>
              <a:buClr>
                <a:schemeClr val="dk1"/>
              </a:buClr>
              <a:buSzPts val="2800"/>
              <a:buNone/>
            </a:pPr>
            <a:r>
              <a:rPr lang="en-US" sz="1000" dirty="0"/>
              <a:t>The project was financed by </a:t>
            </a:r>
            <a:r>
              <a:rPr lang="en-US" sz="1000" dirty="0" err="1"/>
              <a:t>EEAGrants</a:t>
            </a:r>
            <a:r>
              <a:rPr lang="en-US" sz="1000" dirty="0"/>
              <a:t> and endorsed as an </a:t>
            </a:r>
            <a:r>
              <a:rPr lang="en-US" sz="1000" b="1" dirty="0"/>
              <a:t>UN Decade of Ocean Science  for Sustainable Development </a:t>
            </a:r>
            <a:r>
              <a:rPr lang="en-US" sz="1000" dirty="0"/>
              <a:t>activity</a:t>
            </a:r>
            <a:r>
              <a:rPr lang="en-US" sz="1000" b="1" dirty="0"/>
              <a:t>.</a:t>
            </a:r>
          </a:p>
          <a:p>
            <a:pPr marL="88900" lvl="0" algn="l" rtl="0">
              <a:lnSpc>
                <a:spcPct val="90000"/>
              </a:lnSpc>
              <a:spcBef>
                <a:spcPts val="0"/>
              </a:spcBef>
              <a:spcAft>
                <a:spcPts val="0"/>
              </a:spcAft>
              <a:buClr>
                <a:schemeClr val="dk1"/>
              </a:buClr>
              <a:buSzPts val="2800"/>
              <a:buNone/>
            </a:pPr>
            <a:endParaRPr lang="en-US" sz="1000" dirty="0"/>
          </a:p>
          <a:p>
            <a:pPr lvl="0" algn="l" rtl="0">
              <a:lnSpc>
                <a:spcPct val="90000"/>
              </a:lnSpc>
              <a:spcBef>
                <a:spcPts val="0"/>
              </a:spcBef>
              <a:spcAft>
                <a:spcPts val="0"/>
              </a:spcAft>
              <a:buClr>
                <a:schemeClr val="dk1"/>
              </a:buClr>
              <a:buSzPts val="2800"/>
              <a:buNone/>
            </a:pPr>
            <a:r>
              <a:rPr lang="en-US" sz="1000" dirty="0"/>
              <a:t>The films and other materials, including thematic sheets and didactic materials are available for non-commercial use at </a:t>
            </a:r>
            <a:r>
              <a:rPr lang="en-US" sz="1000" dirty="0" err="1"/>
              <a:t>Globocean’s</a:t>
            </a:r>
            <a:r>
              <a:rPr lang="en-US" sz="1000" dirty="0"/>
              <a:t> web page (</a:t>
            </a:r>
            <a:r>
              <a:rPr lang="en-US" sz="1000" dirty="0">
                <a:hlinkClick r:id="rId3"/>
              </a:rPr>
              <a:t>here</a:t>
            </a:r>
            <a:r>
              <a:rPr lang="en-US" sz="1000" dirty="0"/>
              <a:t> and </a:t>
            </a:r>
            <a:r>
              <a:rPr lang="en-US" sz="1000" dirty="0">
                <a:hlinkClick r:id="rId4"/>
              </a:rPr>
              <a:t>here</a:t>
            </a:r>
            <a:r>
              <a:rPr lang="en-US" sz="1000" dirty="0"/>
              <a:t>) </a:t>
            </a:r>
          </a:p>
          <a:p>
            <a:pPr lvl="0" algn="l" rtl="0">
              <a:lnSpc>
                <a:spcPct val="90000"/>
              </a:lnSpc>
              <a:spcBef>
                <a:spcPts val="0"/>
              </a:spcBef>
              <a:spcAft>
                <a:spcPts val="0"/>
              </a:spcAft>
              <a:buClr>
                <a:schemeClr val="dk1"/>
              </a:buClr>
              <a:buSzPts val="2800"/>
              <a:buNone/>
            </a:pPr>
            <a:endParaRPr lang="en-US" sz="1600" i="1" dirty="0">
              <a:solidFill>
                <a:schemeClr val="bg1">
                  <a:lumMod val="50000"/>
                </a:schemeClr>
              </a:solidFill>
            </a:endParaRPr>
          </a:p>
          <a:p>
            <a:pPr algn="ctr">
              <a:spcBef>
                <a:spcPts val="0"/>
              </a:spcBef>
              <a:buSzPts val="2800"/>
            </a:pPr>
            <a:r>
              <a:rPr lang="en-US" sz="1000" dirty="0"/>
              <a:t>			         Follow GLOBOCEAN</a:t>
            </a:r>
          </a:p>
        </p:txBody>
      </p:sp>
      <p:pic>
        <p:nvPicPr>
          <p:cNvPr id="3" name="Imagem 2" descr="Uma imagem com logótipo&#10;&#10;Descrição gerada automaticamente">
            <a:extLst>
              <a:ext uri="{FF2B5EF4-FFF2-40B4-BE49-F238E27FC236}">
                <a16:creationId xmlns:a16="http://schemas.microsoft.com/office/drawing/2014/main" id="{ABD61C3D-CEFE-59B6-AD2A-44D0A704AE1F}"/>
              </a:ext>
            </a:extLst>
          </p:cNvPr>
          <p:cNvPicPr>
            <a:picLocks noChangeAspect="1"/>
          </p:cNvPicPr>
          <p:nvPr/>
        </p:nvPicPr>
        <p:blipFill>
          <a:blip r:embed="rId7"/>
          <a:stretch>
            <a:fillRect/>
          </a:stretch>
        </p:blipFill>
        <p:spPr>
          <a:xfrm>
            <a:off x="831268" y="693510"/>
            <a:ext cx="4141314" cy="108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841475" y="1834865"/>
            <a:ext cx="10515600" cy="28527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D8D8D8"/>
              </a:buClr>
              <a:buSzPts val="4800"/>
              <a:buFont typeface="Arial"/>
              <a:buNone/>
            </a:pPr>
            <a:r>
              <a:rPr lang="en-US" sz="4800" b="0" dirty="0">
                <a:solidFill>
                  <a:srgbClr val="D8D8D8"/>
                </a:solidFill>
              </a:rPr>
              <a:t>Biological resources</a:t>
            </a:r>
            <a:br>
              <a:rPr lang="en-US" sz="7200" dirty="0">
                <a:solidFill>
                  <a:srgbClr val="D8D8D8"/>
                </a:solidFill>
              </a:rPr>
            </a:br>
            <a:r>
              <a:rPr lang="en-US" sz="4800" b="0" dirty="0" err="1">
                <a:solidFill>
                  <a:schemeClr val="tx1">
                    <a:lumMod val="75000"/>
                    <a:lumOff val="25000"/>
                  </a:schemeClr>
                </a:solidFill>
              </a:rPr>
              <a:t>Recursos</a:t>
            </a:r>
            <a:r>
              <a:rPr lang="en-US" sz="4800" b="0" dirty="0">
                <a:solidFill>
                  <a:schemeClr val="tx1">
                    <a:lumMod val="75000"/>
                    <a:lumOff val="25000"/>
                  </a:schemeClr>
                </a:solidFill>
              </a:rPr>
              <a:t> </a:t>
            </a:r>
            <a:r>
              <a:rPr lang="en-US" sz="4800" b="0" dirty="0" err="1">
                <a:solidFill>
                  <a:schemeClr val="tx1">
                    <a:lumMod val="75000"/>
                    <a:lumOff val="25000"/>
                  </a:schemeClr>
                </a:solidFill>
              </a:rPr>
              <a:t>biológicos</a:t>
            </a:r>
            <a:endParaRPr sz="3600" b="0" dirty="0"/>
          </a:p>
        </p:txBody>
      </p:sp>
      <p:pic>
        <p:nvPicPr>
          <p:cNvPr id="3" name="Imagem 2" descr="Uma imagem com texto&#10;&#10;Descrição gerada automaticamente">
            <a:extLst>
              <a:ext uri="{FF2B5EF4-FFF2-40B4-BE49-F238E27FC236}">
                <a16:creationId xmlns:a16="http://schemas.microsoft.com/office/drawing/2014/main" id="{7B8A5B08-1279-4405-2D88-30F0C8DBD4A1}"/>
              </a:ext>
            </a:extLst>
          </p:cNvPr>
          <p:cNvPicPr>
            <a:picLocks noChangeAspect="1"/>
          </p:cNvPicPr>
          <p:nvPr/>
        </p:nvPicPr>
        <p:blipFill>
          <a:blip r:embed="rId3"/>
          <a:stretch>
            <a:fillRect/>
          </a:stretch>
        </p:blipFill>
        <p:spPr>
          <a:xfrm>
            <a:off x="-180551" y="59915"/>
            <a:ext cx="12192000" cy="6854653"/>
          </a:xfrm>
          <a:prstGeom prst="rect">
            <a:avLst/>
          </a:prstGeom>
        </p:spPr>
      </p:pic>
      <p:sp>
        <p:nvSpPr>
          <p:cNvPr id="4" name="TextBox 3">
            <a:extLst>
              <a:ext uri="{FF2B5EF4-FFF2-40B4-BE49-F238E27FC236}">
                <a16:creationId xmlns:a16="http://schemas.microsoft.com/office/drawing/2014/main" id="{30D25EEE-BC39-0370-744D-8AC6F980BDDA}"/>
              </a:ext>
            </a:extLst>
          </p:cNvPr>
          <p:cNvSpPr txBox="1"/>
          <p:nvPr/>
        </p:nvSpPr>
        <p:spPr>
          <a:xfrm>
            <a:off x="6259563" y="4860752"/>
            <a:ext cx="6112502" cy="954107"/>
          </a:xfrm>
          <a:prstGeom prst="rect">
            <a:avLst/>
          </a:prstGeom>
          <a:noFill/>
        </p:spPr>
        <p:txBody>
          <a:bodyPr wrap="square">
            <a:spAutoFit/>
          </a:bodyPr>
          <a:lstStyle/>
          <a:p>
            <a:r>
              <a:rPr lang="en-US" sz="3600" b="0" dirty="0">
                <a:solidFill>
                  <a:schemeClr val="tx1">
                    <a:lumMod val="75000"/>
                    <a:lumOff val="25000"/>
                  </a:schemeClr>
                </a:solidFill>
              </a:rPr>
              <a:t>Recursos </a:t>
            </a:r>
            <a:r>
              <a:rPr lang="en-US" sz="3600" b="0" dirty="0" err="1">
                <a:solidFill>
                  <a:schemeClr val="tx1">
                    <a:lumMod val="75000"/>
                    <a:lumOff val="25000"/>
                  </a:schemeClr>
                </a:solidFill>
              </a:rPr>
              <a:t>biológicos</a:t>
            </a:r>
            <a:endParaRPr lang="en-US" sz="3600" b="0" dirty="0">
              <a:solidFill>
                <a:schemeClr val="tx1">
                  <a:lumMod val="75000"/>
                  <a:lumOff val="25000"/>
                </a:schemeClr>
              </a:solidFill>
            </a:endParaRPr>
          </a:p>
          <a:p>
            <a:r>
              <a:rPr lang="en-US" sz="2000" dirty="0" err="1">
                <a:solidFill>
                  <a:schemeClr val="tx1">
                    <a:lumMod val="75000"/>
                    <a:lumOff val="25000"/>
                  </a:schemeClr>
                </a:solidFill>
              </a:rPr>
              <a:t>Alimentação</a:t>
            </a:r>
            <a:r>
              <a:rPr lang="en-US" sz="2000" dirty="0">
                <a:solidFill>
                  <a:schemeClr val="tx1">
                    <a:lumMod val="75000"/>
                    <a:lumOff val="25000"/>
                  </a:schemeClr>
                </a:solidFill>
              </a:rPr>
              <a:t> </a:t>
            </a:r>
            <a:r>
              <a:rPr lang="en-US" sz="2000" dirty="0" err="1">
                <a:solidFill>
                  <a:schemeClr val="tx1">
                    <a:lumMod val="75000"/>
                    <a:lumOff val="25000"/>
                  </a:schemeClr>
                </a:solidFill>
              </a:rPr>
              <a:t>sustentável</a:t>
            </a:r>
            <a:r>
              <a:rPr lang="en-US" sz="2000" dirty="0">
                <a:solidFill>
                  <a:schemeClr val="tx1">
                    <a:lumMod val="75000"/>
                    <a:lumOff val="25000"/>
                  </a:schemeClr>
                </a:solidFill>
              </a:rPr>
              <a:t> a </a:t>
            </a:r>
            <a:r>
              <a:rPr lang="en-US" sz="2000" dirty="0" err="1">
                <a:solidFill>
                  <a:schemeClr val="tx1">
                    <a:lumMod val="75000"/>
                    <a:lumOff val="25000"/>
                  </a:schemeClr>
                </a:solidFill>
              </a:rPr>
              <a:t>partir</a:t>
            </a:r>
            <a:r>
              <a:rPr lang="en-US" sz="2000" dirty="0">
                <a:solidFill>
                  <a:schemeClr val="tx1">
                    <a:lumMod val="75000"/>
                    <a:lumOff val="25000"/>
                  </a:schemeClr>
                </a:solidFill>
              </a:rPr>
              <a:t> do Oceano</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body" idx="1"/>
          </p:nvPr>
        </p:nvSpPr>
        <p:spPr>
          <a:xfrm>
            <a:off x="658761" y="1305000"/>
            <a:ext cx="5437239" cy="5153339"/>
          </a:xfrm>
          <a:prstGeom prst="rect">
            <a:avLst/>
          </a:prstGeom>
          <a:noFill/>
          <a:ln>
            <a:noFill/>
          </a:ln>
        </p:spPr>
        <p:txBody>
          <a:bodyPr spcFirstLastPara="1" wrap="square" lIns="91425" tIns="45700" rIns="91425" bIns="45700" anchor="t" anchorCtr="0">
            <a:normAutofit/>
          </a:bodyPr>
          <a:lstStyle/>
          <a:p>
            <a:pPr>
              <a:spcBef>
                <a:spcPts val="200"/>
              </a:spcBef>
            </a:pPr>
            <a:r>
              <a:rPr lang="en-US" sz="1800" dirty="0">
                <a:solidFill>
                  <a:schemeClr val="accent1">
                    <a:lumMod val="50000"/>
                  </a:schemeClr>
                </a:solidFill>
                <a:latin typeface="+mn-lt"/>
              </a:rPr>
              <a:t>the </a:t>
            </a:r>
            <a:r>
              <a:rPr lang="en-GB" sz="1800" dirty="0">
                <a:solidFill>
                  <a:schemeClr val="accent1">
                    <a:lumMod val="50000"/>
                  </a:schemeClr>
                </a:solidFill>
                <a:latin typeface="+mn-lt"/>
                <a:ea typeface="DengXian Light" panose="02010600030101010101" pitchFamily="2" charset="-122"/>
                <a:cs typeface="Times New Roman" panose="02020603050405020304" pitchFamily="18" charset="0"/>
              </a:rPr>
              <a:t>way Humans use the ocean threatens marine ecosystems </a:t>
            </a:r>
            <a:endParaRPr lang="en-US" sz="1800" dirty="0">
              <a:solidFill>
                <a:schemeClr val="accent1">
                  <a:lumMod val="50000"/>
                </a:schemeClr>
              </a:solidFill>
              <a:latin typeface="+mn-lt"/>
            </a:endParaRPr>
          </a:p>
          <a:p>
            <a:pPr lvl="0" indent="1588">
              <a:spcBef>
                <a:spcPts val="0"/>
              </a:spcBef>
              <a:buSzPts val="2800"/>
            </a:pPr>
            <a:r>
              <a:rPr lang="pt-PT" sz="1800" dirty="0">
                <a:solidFill>
                  <a:schemeClr val="tx2">
                    <a:lumMod val="50000"/>
                  </a:schemeClr>
                </a:solidFill>
                <a:latin typeface="+mn-lt"/>
              </a:rPr>
              <a:t>a forma como os seres </a:t>
            </a:r>
            <a:r>
              <a:rPr lang="pt-PT" sz="1800" dirty="0">
                <a:solidFill>
                  <a:schemeClr val="tx2">
                    <a:lumMod val="50000"/>
                  </a:schemeClr>
                </a:solidFill>
              </a:rPr>
              <a:t>humanos usam o oceano afeta os ecossistemas marinhos</a:t>
            </a:r>
            <a:endParaRPr lang="en-US" sz="1800" dirty="0">
              <a:solidFill>
                <a:schemeClr val="tx2">
                  <a:lumMod val="50000"/>
                </a:schemeClr>
              </a:solidFill>
            </a:endParaRPr>
          </a:p>
          <a:p>
            <a:pPr lvl="0" indent="1588" algn="l" rtl="0">
              <a:lnSpc>
                <a:spcPct val="90000"/>
              </a:lnSpc>
              <a:spcBef>
                <a:spcPts val="0"/>
              </a:spcBef>
              <a:spcAft>
                <a:spcPts val="0"/>
              </a:spcAft>
              <a:buClr>
                <a:schemeClr val="dk1"/>
              </a:buClr>
              <a:buSzPts val="2800"/>
              <a:buNone/>
            </a:pPr>
            <a:endParaRPr lang="en-US" sz="1700" dirty="0"/>
          </a:p>
          <a:p>
            <a:pPr lvl="0" indent="1588" algn="l" rtl="0">
              <a:lnSpc>
                <a:spcPct val="90000"/>
              </a:lnSpc>
              <a:spcBef>
                <a:spcPts val="0"/>
              </a:spcBef>
              <a:spcAft>
                <a:spcPts val="0"/>
              </a:spcAft>
              <a:buClr>
                <a:schemeClr val="dk1"/>
              </a:buClr>
              <a:buSzPts val="2800"/>
              <a:buNone/>
            </a:pPr>
            <a:endParaRPr lang="en-US" sz="1700" dirty="0"/>
          </a:p>
          <a:p>
            <a:pPr lvl="0" indent="1588" algn="l" rtl="0">
              <a:lnSpc>
                <a:spcPct val="90000"/>
              </a:lnSpc>
              <a:spcBef>
                <a:spcPts val="0"/>
              </a:spcBef>
              <a:spcAft>
                <a:spcPts val="0"/>
              </a:spcAft>
              <a:buClr>
                <a:schemeClr val="dk1"/>
              </a:buClr>
              <a:buSzPts val="2800"/>
              <a:buNone/>
            </a:pPr>
            <a:endParaRPr lang="en-US" sz="1700" dirty="0"/>
          </a:p>
          <a:p>
            <a:pPr lvl="0" indent="1588" algn="l" rtl="0">
              <a:lnSpc>
                <a:spcPct val="90000"/>
              </a:lnSpc>
              <a:spcBef>
                <a:spcPts val="0"/>
              </a:spcBef>
              <a:spcAft>
                <a:spcPts val="0"/>
              </a:spcAft>
              <a:buClr>
                <a:schemeClr val="dk1"/>
              </a:buClr>
              <a:buSzPts val="2800"/>
              <a:buNone/>
            </a:pPr>
            <a:endParaRPr lang="en-US" sz="1700" dirty="0"/>
          </a:p>
          <a:p>
            <a:pPr lvl="0" indent="1588" algn="l" rtl="0">
              <a:lnSpc>
                <a:spcPct val="90000"/>
              </a:lnSpc>
              <a:spcBef>
                <a:spcPts val="0"/>
              </a:spcBef>
              <a:spcAft>
                <a:spcPts val="0"/>
              </a:spcAft>
              <a:buClr>
                <a:schemeClr val="dk1"/>
              </a:buClr>
              <a:buSzPts val="2800"/>
              <a:buNone/>
            </a:pPr>
            <a:endParaRPr lang="en-US" sz="1700" dirty="0"/>
          </a:p>
          <a:p>
            <a:pPr lvl="0" indent="1588" algn="l" rtl="0">
              <a:lnSpc>
                <a:spcPct val="90000"/>
              </a:lnSpc>
              <a:spcBef>
                <a:spcPts val="0"/>
              </a:spcBef>
              <a:spcAft>
                <a:spcPts val="0"/>
              </a:spcAft>
              <a:buClr>
                <a:schemeClr val="dk1"/>
              </a:buClr>
              <a:buSzPts val="2800"/>
              <a:buNone/>
            </a:pPr>
            <a:endParaRPr lang="en-US" sz="1700" dirty="0"/>
          </a:p>
          <a:p>
            <a:pPr indent="1588">
              <a:spcBef>
                <a:spcPts val="0"/>
              </a:spcBef>
              <a:buSzPts val="2800"/>
              <a:buNone/>
            </a:pPr>
            <a:endParaRPr lang="en-GB" sz="1700" dirty="0"/>
          </a:p>
          <a:p>
            <a:pPr>
              <a:spcBef>
                <a:spcPts val="200"/>
              </a:spcBef>
            </a:pPr>
            <a:endParaRPr lang="en-GB" sz="14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spcBef>
                <a:spcPts val="200"/>
              </a:spcBef>
            </a:pPr>
            <a:endParaRPr lang="en-GB" sz="14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endParaRPr>
          </a:p>
          <a:p>
            <a:pPr indent="1588">
              <a:spcBef>
                <a:spcPts val="0"/>
              </a:spcBef>
              <a:buSzPts val="2800"/>
              <a:buNone/>
            </a:pPr>
            <a:endParaRPr lang="pt-PT" sz="1700" dirty="0"/>
          </a:p>
          <a:p>
            <a:pPr indent="1588">
              <a:spcBef>
                <a:spcPts val="0"/>
              </a:spcBef>
              <a:buSzPts val="2800"/>
            </a:pPr>
            <a:r>
              <a:rPr lang="pt-PT" sz="2200" dirty="0">
                <a:solidFill>
                  <a:schemeClr val="bg1">
                    <a:lumMod val="65000"/>
                  </a:schemeClr>
                </a:solidFill>
              </a:rPr>
              <a:t>
</a:t>
            </a:r>
            <a:endParaRPr lang="en-US" sz="2200" dirty="0">
              <a:solidFill>
                <a:schemeClr val="bg1">
                  <a:lumMod val="65000"/>
                </a:schemeClr>
              </a:solidFill>
            </a:endParaRPr>
          </a:p>
          <a:p>
            <a:pPr marL="228600" lvl="0" indent="-50800" algn="l" rtl="0">
              <a:lnSpc>
                <a:spcPct val="90000"/>
              </a:lnSpc>
              <a:spcBef>
                <a:spcPts val="0"/>
              </a:spcBef>
              <a:spcAft>
                <a:spcPts val="0"/>
              </a:spcAft>
              <a:buClr>
                <a:schemeClr val="dk1"/>
              </a:buClr>
              <a:buSzPts val="2800"/>
              <a:buNone/>
            </a:pPr>
            <a:endParaRPr sz="2400" dirty="0"/>
          </a:p>
        </p:txBody>
      </p:sp>
      <p:sp>
        <p:nvSpPr>
          <p:cNvPr id="127" name="Google Shape;127;p4"/>
          <p:cNvSpPr txBox="1">
            <a:spLocks noGrp="1"/>
          </p:cNvSpPr>
          <p:nvPr>
            <p:ph type="title"/>
          </p:nvPr>
        </p:nvSpPr>
        <p:spPr>
          <a:xfrm>
            <a:off x="658761" y="1"/>
            <a:ext cx="10695039" cy="1030638"/>
          </a:xfrm>
          <a:prstGeom prst="rect">
            <a:avLst/>
          </a:prstGeom>
          <a:noFill/>
          <a:ln>
            <a:noFill/>
          </a:ln>
        </p:spPr>
        <p:txBody>
          <a:bodyPr spcFirstLastPara="1" wrap="square" lIns="91425" tIns="45700" rIns="91425" bIns="45700" anchor="ctr" anchorCtr="0">
            <a:normAutofit/>
          </a:bodyPr>
          <a:lstStyle/>
          <a:p>
            <a:r>
              <a:rPr lang="en-GB" sz="3200" b="0" dirty="0">
                <a:solidFill>
                  <a:schemeClr val="accent1">
                    <a:lumMod val="75000"/>
                  </a:schemeClr>
                </a:solidFill>
                <a:latin typeface="+mn-lt"/>
                <a:ea typeface="DengXian Light" panose="02010600030101010101" pitchFamily="2" charset="-122"/>
                <a:cs typeface="Times New Roman" panose="02020603050405020304" pitchFamily="18" charset="0"/>
              </a:rPr>
              <a:t>m</a:t>
            </a:r>
            <a:r>
              <a:rPr lang="en-GB" sz="3200" b="0" dirty="0">
                <a:solidFill>
                  <a:schemeClr val="accent1">
                    <a:lumMod val="75000"/>
                  </a:schemeClr>
                </a:solidFill>
                <a:effectLst/>
                <a:latin typeface="+mn-lt"/>
                <a:ea typeface="DengXian Light" panose="02010600030101010101" pitchFamily="2" charset="-122"/>
                <a:cs typeface="Times New Roman" panose="02020603050405020304" pitchFamily="18" charset="0"/>
              </a:rPr>
              <a:t>arine catch equals fishing</a:t>
            </a:r>
            <a:br>
              <a:rPr lang="pt-PT" sz="3200" b="0" dirty="0"/>
            </a:br>
            <a:r>
              <a:rPr lang="pt-PT" sz="3200" b="0" dirty="0">
                <a:solidFill>
                  <a:schemeClr val="tx2">
                    <a:lumMod val="50000"/>
                  </a:schemeClr>
                </a:solidFill>
              </a:rPr>
              <a:t>captura de recursos marinhos é igual a pesca</a:t>
            </a:r>
          </a:p>
        </p:txBody>
      </p:sp>
      <p:sp>
        <p:nvSpPr>
          <p:cNvPr id="7" name="CaixaDeTexto 6">
            <a:extLst>
              <a:ext uri="{FF2B5EF4-FFF2-40B4-BE49-F238E27FC236}">
                <a16:creationId xmlns:a16="http://schemas.microsoft.com/office/drawing/2014/main" id="{F2D21EAF-745A-4818-BAEC-4520F10AC6DC}"/>
              </a:ext>
            </a:extLst>
          </p:cNvPr>
          <p:cNvSpPr txBox="1"/>
          <p:nvPr/>
        </p:nvSpPr>
        <p:spPr>
          <a:xfrm>
            <a:off x="594322" y="4823580"/>
            <a:ext cx="11003356" cy="1455718"/>
          </a:xfrm>
          <a:prstGeom prst="roundRect">
            <a:avLst>
              <a:gd name="adj" fmla="val 30875"/>
            </a:avLst>
          </a:prstGeom>
          <a:solidFill>
            <a:srgbClr val="26529A"/>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Bef>
                <a:spcPts val="200"/>
              </a:spcBef>
            </a:pPr>
            <a:r>
              <a:rPr lang="en-GB" sz="1800" b="1" dirty="0">
                <a:solidFill>
                  <a:schemeClr val="bg1"/>
                </a:solidFill>
                <a:effectLst/>
                <a:ea typeface="DengXian Light" panose="02010600030101010101" pitchFamily="2" charset="-122"/>
                <a:cs typeface="Times New Roman" panose="02020603050405020304" pitchFamily="18" charset="0"/>
              </a:rPr>
              <a:t>Around 33% of world fish stocks are fished at biologically unsustainable levels, a</a:t>
            </a:r>
            <a:r>
              <a:rPr lang="en-GB" sz="1800" dirty="0">
                <a:effectLst/>
                <a:ea typeface="DengXian" panose="02010600030101010101" pitchFamily="2" charset="-122"/>
                <a:cs typeface="Times New Roman" panose="02020603050405020304" pitchFamily="18" charset="0"/>
              </a:rPr>
              <a:t>nd 60% are fished at maximally sustainability</a:t>
            </a:r>
            <a:endParaRPr lang="en-GB" sz="1800" dirty="0"/>
          </a:p>
          <a:p>
            <a:r>
              <a:rPr lang="pt-PT" sz="1800" dirty="0">
                <a:solidFill>
                  <a:schemeClr val="bg1">
                    <a:lumMod val="65000"/>
                  </a:schemeClr>
                </a:solidFill>
              </a:rPr>
              <a:t>Cerca de 33% dos stocks de pesca mundiais são pescados em níveis biologicamente insustentáveis, e 60% são pescados com sustentabilidade máxima</a:t>
            </a:r>
            <a:endParaRPr lang="en-GB" sz="1800" dirty="0">
              <a:solidFill>
                <a:schemeClr val="bg1">
                  <a:lumMod val="65000"/>
                </a:schemeClr>
              </a:solidFill>
            </a:endParaRPr>
          </a:p>
        </p:txBody>
      </p:sp>
      <p:pic>
        <p:nvPicPr>
          <p:cNvPr id="4" name="Imagem 3" descr="Uma imagem com texto, sinalizar&#10;&#10;Descrição gerada automaticamente">
            <a:extLst>
              <a:ext uri="{FF2B5EF4-FFF2-40B4-BE49-F238E27FC236}">
                <a16:creationId xmlns:a16="http://schemas.microsoft.com/office/drawing/2014/main" id="{2CB87440-A761-DF03-C01D-11A619F0239D}"/>
              </a:ext>
            </a:extLst>
          </p:cNvPr>
          <p:cNvPicPr>
            <a:picLocks noChangeAspect="1"/>
          </p:cNvPicPr>
          <p:nvPr/>
        </p:nvPicPr>
        <p:blipFill>
          <a:blip r:embed="rId3"/>
          <a:stretch>
            <a:fillRect/>
          </a:stretch>
        </p:blipFill>
        <p:spPr>
          <a:xfrm>
            <a:off x="1448830" y="2439000"/>
            <a:ext cx="3521720" cy="1980000"/>
          </a:xfrm>
          <a:prstGeom prst="rect">
            <a:avLst/>
          </a:prstGeom>
        </p:spPr>
      </p:pic>
      <p:pic>
        <p:nvPicPr>
          <p:cNvPr id="5" name="Imagem 4">
            <a:extLst>
              <a:ext uri="{FF2B5EF4-FFF2-40B4-BE49-F238E27FC236}">
                <a16:creationId xmlns:a16="http://schemas.microsoft.com/office/drawing/2014/main" id="{0F7E8494-0D70-05C7-7A73-FBFF9DF33723}"/>
              </a:ext>
            </a:extLst>
          </p:cNvPr>
          <p:cNvPicPr>
            <a:picLocks noChangeAspect="1"/>
          </p:cNvPicPr>
          <p:nvPr/>
        </p:nvPicPr>
        <p:blipFill>
          <a:blip r:embed="rId4"/>
          <a:stretch>
            <a:fillRect/>
          </a:stretch>
        </p:blipFill>
        <p:spPr>
          <a:xfrm>
            <a:off x="7242450" y="1521000"/>
            <a:ext cx="3393658" cy="1908000"/>
          </a:xfrm>
          <a:prstGeom prst="rect">
            <a:avLst/>
          </a:prstGeom>
        </p:spPr>
      </p:pic>
      <p:sp>
        <p:nvSpPr>
          <p:cNvPr id="8" name="CaixaDeTexto 7">
            <a:extLst>
              <a:ext uri="{FF2B5EF4-FFF2-40B4-BE49-F238E27FC236}">
                <a16:creationId xmlns:a16="http://schemas.microsoft.com/office/drawing/2014/main" id="{6EC0F327-B67F-9FFC-F22B-E7F1D93E5CF2}"/>
              </a:ext>
            </a:extLst>
          </p:cNvPr>
          <p:cNvSpPr txBox="1"/>
          <p:nvPr/>
        </p:nvSpPr>
        <p:spPr>
          <a:xfrm>
            <a:off x="6280880" y="3597603"/>
            <a:ext cx="5786202" cy="1225977"/>
          </a:xfrm>
          <a:prstGeom prst="rect">
            <a:avLst/>
          </a:prstGeom>
          <a:noFill/>
        </p:spPr>
        <p:txBody>
          <a:bodyPr wrap="square" rtlCol="0">
            <a:spAutoFit/>
          </a:bodyPr>
          <a:lstStyle/>
          <a:p>
            <a:pPr>
              <a:spcBef>
                <a:spcPts val="200"/>
              </a:spcBef>
            </a:pPr>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s</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ome species are classified as Vulnerable, Endangered, or Critically Endangered</a:t>
            </a:r>
          </a:p>
          <a:p>
            <a:pPr>
              <a:spcBef>
                <a:spcPts val="200"/>
              </a:spcBef>
            </a:pPr>
            <a:r>
              <a:rPr lang="pt-PT" sz="1800" dirty="0">
                <a:solidFill>
                  <a:schemeClr val="tx2">
                    <a:lumMod val="50000"/>
                  </a:schemeClr>
                </a:solidFill>
                <a:latin typeface="Arial" panose="020B0604020202020204" pitchFamily="34" charset="0"/>
                <a:ea typeface="DengXian Light" panose="02010600030101010101" pitchFamily="2" charset="-122"/>
                <a:cs typeface="Arial" panose="020B0604020202020204" pitchFamily="34" charset="0"/>
              </a:rPr>
              <a:t>a</a:t>
            </a: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lgumas espécies estão classificadas como Vulneráveis, em Perigo ou Criticamente em Perigo</a:t>
            </a:r>
            <a:endParaRPr lang="pt-PT"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FE3026-7411-45B4-A0F8-E966C5442571}"/>
              </a:ext>
            </a:extLst>
          </p:cNvPr>
          <p:cNvSpPr>
            <a:spLocks noGrp="1"/>
          </p:cNvSpPr>
          <p:nvPr>
            <p:ph type="title"/>
          </p:nvPr>
        </p:nvSpPr>
        <p:spPr>
          <a:xfrm>
            <a:off x="689548" y="0"/>
            <a:ext cx="10664252" cy="1094282"/>
          </a:xfrm>
        </p:spPr>
        <p:txBody>
          <a:bodyPr>
            <a:normAutofit/>
          </a:bodyPr>
          <a:lstStyle/>
          <a:p>
            <a:r>
              <a:rPr lang="en-US" sz="3200" b="0" dirty="0">
                <a:solidFill>
                  <a:schemeClr val="accent1">
                    <a:lumMod val="50000"/>
                  </a:schemeClr>
                </a:solidFill>
              </a:rPr>
              <a:t>food from the ocean</a:t>
            </a:r>
            <a:br>
              <a:rPr lang="en-US" sz="3200" dirty="0"/>
            </a:br>
            <a:r>
              <a:rPr lang="en-US" sz="3200" b="0" dirty="0" err="1">
                <a:solidFill>
                  <a:schemeClr val="tx2">
                    <a:lumMod val="25000"/>
                  </a:schemeClr>
                </a:solidFill>
              </a:rPr>
              <a:t>alimentação</a:t>
            </a:r>
            <a:r>
              <a:rPr lang="en-US" sz="3200" b="0" dirty="0">
                <a:solidFill>
                  <a:schemeClr val="tx2">
                    <a:lumMod val="25000"/>
                  </a:schemeClr>
                </a:solidFill>
              </a:rPr>
              <a:t> </a:t>
            </a:r>
            <a:r>
              <a:rPr lang="en-US" sz="3200" b="0" dirty="0" err="1">
                <a:solidFill>
                  <a:schemeClr val="tx2">
                    <a:lumMod val="25000"/>
                  </a:schemeClr>
                </a:solidFill>
              </a:rPr>
              <a:t>proveniente</a:t>
            </a:r>
            <a:r>
              <a:rPr lang="en-US" sz="3200" b="0" dirty="0">
                <a:solidFill>
                  <a:schemeClr val="tx2">
                    <a:lumMod val="25000"/>
                  </a:schemeClr>
                </a:solidFill>
              </a:rPr>
              <a:t> do </a:t>
            </a:r>
            <a:r>
              <a:rPr lang="en-US" sz="3200" b="0" dirty="0" err="1">
                <a:solidFill>
                  <a:schemeClr val="tx2">
                    <a:lumMod val="25000"/>
                  </a:schemeClr>
                </a:solidFill>
              </a:rPr>
              <a:t>oceano</a:t>
            </a:r>
            <a:endParaRPr lang="pt-PT" sz="3200" b="0" dirty="0">
              <a:solidFill>
                <a:schemeClr val="tx2">
                  <a:lumMod val="25000"/>
                </a:schemeClr>
              </a:solidFill>
            </a:endParaRPr>
          </a:p>
        </p:txBody>
      </p:sp>
      <p:sp>
        <p:nvSpPr>
          <p:cNvPr id="5" name="Marcador de Posição do Texto 4">
            <a:extLst>
              <a:ext uri="{FF2B5EF4-FFF2-40B4-BE49-F238E27FC236}">
                <a16:creationId xmlns:a16="http://schemas.microsoft.com/office/drawing/2014/main" id="{FBB85A8A-3AFB-4ABC-B26C-8BFC807B155E}"/>
              </a:ext>
            </a:extLst>
          </p:cNvPr>
          <p:cNvSpPr>
            <a:spLocks noGrp="1"/>
          </p:cNvSpPr>
          <p:nvPr>
            <p:ph type="body" idx="1"/>
          </p:nvPr>
        </p:nvSpPr>
        <p:spPr>
          <a:xfrm>
            <a:off x="6525718" y="1663203"/>
            <a:ext cx="4671935" cy="1409781"/>
          </a:xfrm>
        </p:spPr>
        <p:txBody>
          <a:bodyPr>
            <a:noAutofit/>
          </a:bodyPr>
          <a:lstStyle/>
          <a:p>
            <a:pPr>
              <a:spcBef>
                <a:spcPts val="200"/>
              </a:spcBef>
            </a:pPr>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t</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he sustainability of fisheries continues to be hampered by overexploitation, ineffective management, harmful subsidies </a:t>
            </a:r>
            <a:endPar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buNone/>
            </a:pPr>
            <a:r>
              <a:rPr lang="pt-PT" sz="1800" dirty="0">
                <a:solidFill>
                  <a:schemeClr val="tx2">
                    <a:lumMod val="50000"/>
                  </a:schemeClr>
                </a:solidFill>
              </a:rPr>
              <a:t>a sustentabilidade da pesca continua a ser prejudicada pela sobrexploração, gestão ineficiente, subsídios prejudiciais</a:t>
            </a:r>
            <a:endParaRPr lang="en-US" sz="1800" dirty="0">
              <a:solidFill>
                <a:schemeClr val="tx2">
                  <a:lumMod val="50000"/>
                </a:schemeClr>
              </a:solidFill>
            </a:endParaRPr>
          </a:p>
        </p:txBody>
      </p:sp>
      <p:sp>
        <p:nvSpPr>
          <p:cNvPr id="2" name="CaixaDeTexto 1">
            <a:extLst>
              <a:ext uri="{FF2B5EF4-FFF2-40B4-BE49-F238E27FC236}">
                <a16:creationId xmlns:a16="http://schemas.microsoft.com/office/drawing/2014/main" id="{D2331F99-E01C-92C1-9AF6-63D637E0E404}"/>
              </a:ext>
            </a:extLst>
          </p:cNvPr>
          <p:cNvSpPr txBox="1"/>
          <p:nvPr/>
        </p:nvSpPr>
        <p:spPr>
          <a:xfrm flipH="1">
            <a:off x="854438" y="4781862"/>
            <a:ext cx="5051683" cy="1477328"/>
          </a:xfrm>
          <a:prstGeom prst="rect">
            <a:avLst/>
          </a:prstGeom>
          <a:noFill/>
        </p:spPr>
        <p:txBody>
          <a:bodyPr wrap="square" rtlCol="0">
            <a:spAutoFit/>
          </a:bodyPr>
          <a:lstStyle/>
          <a:p>
            <a:r>
              <a:rPr lang="en-GB" sz="1800" dirty="0">
                <a:solidFill>
                  <a:srgbClr val="2F5496"/>
                </a:solidFill>
                <a:latin typeface="Arial" panose="020B0604020202020204" pitchFamily="34" charset="0"/>
                <a:ea typeface="DengXian Light" panose="02010600030101010101" pitchFamily="2" charset="-122"/>
                <a:cs typeface="Arial" panose="020B0604020202020204" pitchFamily="34" charset="0"/>
              </a:rPr>
              <a:t>t</a:t>
            </a:r>
            <a:r>
              <a:rPr lang="en-GB" sz="1800" dirty="0">
                <a:solidFill>
                  <a:srgbClr val="2F5496"/>
                </a:solidFill>
                <a:effectLst/>
                <a:latin typeface="Arial" panose="020B0604020202020204" pitchFamily="34" charset="0"/>
                <a:ea typeface="DengXian Light" panose="02010600030101010101" pitchFamily="2" charset="-122"/>
                <a:cs typeface="Arial" panose="020B0604020202020204" pitchFamily="34" charset="0"/>
              </a:rPr>
              <a:t>he sea provides 12% of human livelihoods and 17% of all animal protein consumed by humans</a:t>
            </a:r>
          </a:p>
          <a:p>
            <a:r>
              <a:rPr lang="pt-PT" sz="1800" dirty="0">
                <a:solidFill>
                  <a:schemeClr val="tx2">
                    <a:lumMod val="50000"/>
                  </a:schemeClr>
                </a:solidFill>
                <a:latin typeface="Arial" panose="020B0604020202020204" pitchFamily="34" charset="0"/>
                <a:ea typeface="DengXian Light" panose="02010600030101010101" pitchFamily="2" charset="-122"/>
                <a:cs typeface="Arial" panose="020B0604020202020204" pitchFamily="34" charset="0"/>
              </a:rPr>
              <a:t>o</a:t>
            </a: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 mar fornece 12% da subsistência dos seres humanos e 17% de toda a proteína animal consumida pelos seres humanos</a:t>
            </a:r>
          </a:p>
        </p:txBody>
      </p:sp>
      <p:pic>
        <p:nvPicPr>
          <p:cNvPr id="6" name="Imagem 5" descr="Uma imagem com diagrama&#10;&#10;Descrição gerada automaticamente">
            <a:extLst>
              <a:ext uri="{FF2B5EF4-FFF2-40B4-BE49-F238E27FC236}">
                <a16:creationId xmlns:a16="http://schemas.microsoft.com/office/drawing/2014/main" id="{77520AE3-2CC2-AFCD-E2D1-3E8B9976DF93}"/>
              </a:ext>
            </a:extLst>
          </p:cNvPr>
          <p:cNvPicPr>
            <a:picLocks noChangeAspect="1"/>
          </p:cNvPicPr>
          <p:nvPr/>
        </p:nvPicPr>
        <p:blipFill>
          <a:blip r:embed="rId2"/>
          <a:stretch>
            <a:fillRect/>
          </a:stretch>
        </p:blipFill>
        <p:spPr>
          <a:xfrm>
            <a:off x="994351" y="1842770"/>
            <a:ext cx="4482185" cy="2520000"/>
          </a:xfrm>
          <a:prstGeom prst="rect">
            <a:avLst/>
          </a:prstGeom>
        </p:spPr>
      </p:pic>
      <p:pic>
        <p:nvPicPr>
          <p:cNvPr id="8" name="Imagem 7">
            <a:extLst>
              <a:ext uri="{FF2B5EF4-FFF2-40B4-BE49-F238E27FC236}">
                <a16:creationId xmlns:a16="http://schemas.microsoft.com/office/drawing/2014/main" id="{6A06AFCE-32A6-E0BD-F405-9181AAC84B12}"/>
              </a:ext>
            </a:extLst>
          </p:cNvPr>
          <p:cNvPicPr>
            <a:picLocks noChangeAspect="1"/>
          </p:cNvPicPr>
          <p:nvPr/>
        </p:nvPicPr>
        <p:blipFill>
          <a:blip r:embed="rId3"/>
          <a:stretch>
            <a:fillRect/>
          </a:stretch>
        </p:blipFill>
        <p:spPr>
          <a:xfrm>
            <a:off x="6715461" y="3521862"/>
            <a:ext cx="4482188" cy="2520000"/>
          </a:xfrm>
          <a:prstGeom prst="rect">
            <a:avLst/>
          </a:prstGeom>
        </p:spPr>
      </p:pic>
    </p:spTree>
    <p:extLst>
      <p:ext uri="{BB962C8B-B14F-4D97-AF65-F5344CB8AC3E}">
        <p14:creationId xmlns:p14="http://schemas.microsoft.com/office/powerpoint/2010/main" val="128411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56B95DDE-905A-466F-BCF5-5D4AE4DF1A26}"/>
              </a:ext>
            </a:extLst>
          </p:cNvPr>
          <p:cNvSpPr>
            <a:spLocks noGrp="1"/>
          </p:cNvSpPr>
          <p:nvPr>
            <p:ph type="body" idx="1"/>
          </p:nvPr>
        </p:nvSpPr>
        <p:spPr>
          <a:xfrm>
            <a:off x="689547" y="1551733"/>
            <a:ext cx="5081666" cy="1386339"/>
          </a:xfrm>
        </p:spPr>
        <p:txBody>
          <a:bodyPr>
            <a:normAutofit fontScale="47500" lnSpcReduction="20000"/>
          </a:bodyPr>
          <a:lstStyle/>
          <a:p>
            <a:r>
              <a:rPr lang="en-GB" sz="3800" dirty="0">
                <a:solidFill>
                  <a:schemeClr val="accent1">
                    <a:lumMod val="50000"/>
                  </a:schemeClr>
                </a:solidFill>
                <a:latin typeface="+mn-lt"/>
                <a:ea typeface="DengXian Light" panose="02010600030101010101" pitchFamily="2" charset="-122"/>
                <a:cs typeface="Arial" panose="020B0604020202020204" pitchFamily="34" charset="0"/>
              </a:rPr>
              <a:t>by-catch in particular of threatened, endangered, and protected species, </a:t>
            </a:r>
            <a:endParaRPr lang="pt-PT" sz="3800" dirty="0">
              <a:solidFill>
                <a:schemeClr val="accent1">
                  <a:lumMod val="50000"/>
                </a:schemeClr>
              </a:solidFill>
              <a:latin typeface="+mn-lt"/>
              <a:ea typeface="DengXian Light" panose="02010600030101010101" pitchFamily="2" charset="-122"/>
              <a:cs typeface="Arial" panose="020B0604020202020204" pitchFamily="34" charset="0"/>
            </a:endParaRPr>
          </a:p>
          <a:p>
            <a:pPr>
              <a:buNone/>
            </a:pPr>
            <a:r>
              <a:rPr lang="pt-PT" sz="3800" dirty="0">
                <a:solidFill>
                  <a:schemeClr val="tx1">
                    <a:lumMod val="50000"/>
                    <a:lumOff val="50000"/>
                  </a:schemeClr>
                </a:solidFill>
                <a:latin typeface="+mn-lt"/>
              </a:rPr>
              <a:t>by-</a:t>
            </a:r>
            <a:r>
              <a:rPr lang="pt-PT" sz="3800" dirty="0" err="1">
                <a:solidFill>
                  <a:schemeClr val="tx1">
                    <a:lumMod val="50000"/>
                    <a:lumOff val="50000"/>
                  </a:schemeClr>
                </a:solidFill>
                <a:latin typeface="+mn-lt"/>
              </a:rPr>
              <a:t>catch</a:t>
            </a:r>
            <a:r>
              <a:rPr lang="pt-PT" sz="3800" dirty="0">
                <a:solidFill>
                  <a:schemeClr val="tx1">
                    <a:lumMod val="50000"/>
                    <a:lumOff val="50000"/>
                  </a:schemeClr>
                </a:solidFill>
                <a:latin typeface="+mn-lt"/>
              </a:rPr>
              <a:t>, em particular de espécies ameaçadas, em perigo de extinção e protegidas</a:t>
            </a:r>
            <a:endParaRPr lang="pt-PT" sz="3800" dirty="0">
              <a:solidFill>
                <a:schemeClr val="tx1">
                  <a:lumMod val="50000"/>
                  <a:lumOff val="50000"/>
                </a:schemeClr>
              </a:solidFill>
              <a:effectLst/>
              <a:latin typeface="+mn-lt"/>
              <a:ea typeface="DengXian Light" panose="02010600030101010101" pitchFamily="2" charset="-122"/>
              <a:cs typeface="Times New Roman" panose="02020603050405020304" pitchFamily="18" charset="0"/>
            </a:endParaRPr>
          </a:p>
          <a:p>
            <a:pPr>
              <a:lnSpc>
                <a:spcPct val="120000"/>
              </a:lnSpc>
            </a:pPr>
            <a:endParaRPr lang="en-US" sz="2600" dirty="0"/>
          </a:p>
        </p:txBody>
      </p:sp>
      <p:sp>
        <p:nvSpPr>
          <p:cNvPr id="3" name="Título 2">
            <a:extLst>
              <a:ext uri="{FF2B5EF4-FFF2-40B4-BE49-F238E27FC236}">
                <a16:creationId xmlns:a16="http://schemas.microsoft.com/office/drawing/2014/main" id="{E695963D-1734-400B-9456-F67B6D5FF13B}"/>
              </a:ext>
            </a:extLst>
          </p:cNvPr>
          <p:cNvSpPr>
            <a:spLocks noGrp="1"/>
          </p:cNvSpPr>
          <p:nvPr>
            <p:ph type="title"/>
          </p:nvPr>
        </p:nvSpPr>
        <p:spPr>
          <a:xfrm>
            <a:off x="689548" y="2"/>
            <a:ext cx="5406452" cy="989349"/>
          </a:xfrm>
        </p:spPr>
        <p:txBody>
          <a:bodyPr>
            <a:noAutofit/>
          </a:bodyPr>
          <a:lstStyle/>
          <a:p>
            <a:r>
              <a:rPr lang="pt-PT" sz="3200" b="0" dirty="0" err="1">
                <a:solidFill>
                  <a:schemeClr val="accent1">
                    <a:lumMod val="50000"/>
                  </a:schemeClr>
                </a:solidFill>
              </a:rPr>
              <a:t>sustainability</a:t>
            </a:r>
            <a:r>
              <a:rPr lang="pt-PT" sz="3200" b="0" dirty="0">
                <a:solidFill>
                  <a:schemeClr val="accent1">
                    <a:lumMod val="50000"/>
                  </a:schemeClr>
                </a:solidFill>
              </a:rPr>
              <a:t> of </a:t>
            </a:r>
            <a:r>
              <a:rPr lang="pt-PT" sz="3200" b="0" dirty="0" err="1">
                <a:solidFill>
                  <a:schemeClr val="accent1">
                    <a:lumMod val="50000"/>
                  </a:schemeClr>
                </a:solidFill>
              </a:rPr>
              <a:t>fisheries</a:t>
            </a:r>
            <a:br>
              <a:rPr lang="pt-PT" sz="3200" b="0" dirty="0">
                <a:solidFill>
                  <a:schemeClr val="accent1">
                    <a:lumMod val="50000"/>
                  </a:schemeClr>
                </a:solidFill>
              </a:rPr>
            </a:br>
            <a:r>
              <a:rPr lang="pt-PT" sz="3200" b="0" dirty="0">
                <a:solidFill>
                  <a:schemeClr val="tx2">
                    <a:lumMod val="25000"/>
                  </a:schemeClr>
                </a:solidFill>
              </a:rPr>
              <a:t>sustentabilidade da pesca</a:t>
            </a:r>
          </a:p>
        </p:txBody>
      </p:sp>
      <p:sp>
        <p:nvSpPr>
          <p:cNvPr id="4" name="CaixaDeTexto 3">
            <a:extLst>
              <a:ext uri="{FF2B5EF4-FFF2-40B4-BE49-F238E27FC236}">
                <a16:creationId xmlns:a16="http://schemas.microsoft.com/office/drawing/2014/main" id="{775C1746-CF61-F490-FA00-DE788385F161}"/>
              </a:ext>
            </a:extLst>
          </p:cNvPr>
          <p:cNvSpPr txBox="1"/>
          <p:nvPr/>
        </p:nvSpPr>
        <p:spPr>
          <a:xfrm>
            <a:off x="6355830" y="4391158"/>
            <a:ext cx="5306518" cy="1779974"/>
          </a:xfrm>
          <a:prstGeom prst="rect">
            <a:avLst/>
          </a:prstGeom>
          <a:noFill/>
        </p:spPr>
        <p:txBody>
          <a:bodyPr wrap="square" rtlCol="0">
            <a:spAutoFit/>
          </a:bodyPr>
          <a:lstStyle/>
          <a:p>
            <a:pPr>
              <a:spcBef>
                <a:spcPts val="200"/>
              </a:spcBef>
            </a:pPr>
            <a:r>
              <a:rPr lang="en-GB" sz="1800" dirty="0">
                <a:solidFill>
                  <a:schemeClr val="accent1">
                    <a:lumMod val="50000"/>
                  </a:schemeClr>
                </a:solidFill>
                <a:effectLst/>
                <a:latin typeface="+mn-lt"/>
                <a:ea typeface="DengXian Light" panose="02010600030101010101" pitchFamily="2" charset="-122"/>
                <a:cs typeface="Times New Roman" panose="02020603050405020304" pitchFamily="18" charset="0"/>
              </a:rPr>
              <a:t>plus illegal, unreported and unregulated fishing, </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with ongoing habitat degradation</a:t>
            </a:r>
            <a:endPar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spcBef>
                <a:spcPts val="200"/>
              </a:spcBef>
            </a:pPr>
            <a:endParaRPr lang="pt-PT" sz="1800" dirty="0">
              <a:solidFill>
                <a:schemeClr val="accent1">
                  <a:lumMod val="50000"/>
                </a:schemeClr>
              </a:solidFill>
              <a:effectLst/>
              <a:latin typeface="+mn-lt"/>
              <a:ea typeface="DengXian Light" panose="02010600030101010101" pitchFamily="2" charset="-122"/>
              <a:cs typeface="Times New Roman" panose="02020603050405020304" pitchFamily="18" charset="0"/>
            </a:endParaRPr>
          </a:p>
          <a:p>
            <a:pPr>
              <a:buNone/>
            </a:pPr>
            <a:r>
              <a:rPr lang="pt-PT" sz="1800" dirty="0">
                <a:solidFill>
                  <a:schemeClr val="tx2">
                    <a:lumMod val="50000"/>
                  </a:schemeClr>
                </a:solidFill>
                <a:latin typeface="+mn-lt"/>
              </a:rPr>
              <a:t>além da pesca ilegal, não declarada e não regulamentada, com a degradação contínua do habitat</a:t>
            </a:r>
            <a:endParaRPr lang="pt-PT" sz="1800" dirty="0">
              <a:solidFill>
                <a:schemeClr val="tx2">
                  <a:lumMod val="50000"/>
                </a:schemeClr>
              </a:solidFill>
            </a:endParaRPr>
          </a:p>
        </p:txBody>
      </p:sp>
      <p:pic>
        <p:nvPicPr>
          <p:cNvPr id="7" name="Imagem 6" descr="Uma imagem com texto, transporte&#10;&#10;Descrição gerada automaticamente">
            <a:extLst>
              <a:ext uri="{FF2B5EF4-FFF2-40B4-BE49-F238E27FC236}">
                <a16:creationId xmlns:a16="http://schemas.microsoft.com/office/drawing/2014/main" id="{92EA1D1F-F182-414B-8E91-8EA847FF0F6C}"/>
              </a:ext>
            </a:extLst>
          </p:cNvPr>
          <p:cNvPicPr>
            <a:picLocks noChangeAspect="1"/>
          </p:cNvPicPr>
          <p:nvPr/>
        </p:nvPicPr>
        <p:blipFill>
          <a:blip r:embed="rId2"/>
          <a:stretch>
            <a:fillRect/>
          </a:stretch>
        </p:blipFill>
        <p:spPr>
          <a:xfrm>
            <a:off x="839444" y="3109662"/>
            <a:ext cx="4674278" cy="2628000"/>
          </a:xfrm>
          <a:prstGeom prst="rect">
            <a:avLst/>
          </a:prstGeom>
        </p:spPr>
      </p:pic>
      <p:pic>
        <p:nvPicPr>
          <p:cNvPr id="10" name="Imagem 9" descr="Uma imagem com texto, sinalizar&#10;&#10;Descrição gerada automaticamente">
            <a:extLst>
              <a:ext uri="{FF2B5EF4-FFF2-40B4-BE49-F238E27FC236}">
                <a16:creationId xmlns:a16="http://schemas.microsoft.com/office/drawing/2014/main" id="{A253C261-6759-4AEE-81E2-C6958829A9AE}"/>
              </a:ext>
            </a:extLst>
          </p:cNvPr>
          <p:cNvPicPr>
            <a:picLocks noChangeAspect="1"/>
          </p:cNvPicPr>
          <p:nvPr/>
        </p:nvPicPr>
        <p:blipFill>
          <a:blip r:embed="rId3"/>
          <a:stretch>
            <a:fillRect/>
          </a:stretch>
        </p:blipFill>
        <p:spPr>
          <a:xfrm>
            <a:off x="6880422" y="1551733"/>
            <a:ext cx="4482185" cy="2520000"/>
          </a:xfrm>
          <a:prstGeom prst="rect">
            <a:avLst/>
          </a:prstGeom>
        </p:spPr>
      </p:pic>
    </p:spTree>
    <p:extLst>
      <p:ext uri="{BB962C8B-B14F-4D97-AF65-F5344CB8AC3E}">
        <p14:creationId xmlns:p14="http://schemas.microsoft.com/office/powerpoint/2010/main" val="215184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1227DB5A-03AB-4B84-80B9-E1CF57EAAB2C}"/>
              </a:ext>
            </a:extLst>
          </p:cNvPr>
          <p:cNvSpPr>
            <a:spLocks noGrp="1"/>
          </p:cNvSpPr>
          <p:nvPr>
            <p:ph type="body" idx="1"/>
          </p:nvPr>
        </p:nvSpPr>
        <p:spPr>
          <a:xfrm>
            <a:off x="1633929" y="1723868"/>
            <a:ext cx="8994097" cy="674558"/>
          </a:xfrm>
        </p:spPr>
        <p:txBody>
          <a:bodyPr>
            <a:normAutofit/>
          </a:bodyPr>
          <a:lstStyle/>
          <a:p>
            <a:pPr>
              <a:spcBef>
                <a:spcPts val="200"/>
              </a:spcBef>
            </a:pP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the loss of fishing gear creates even more pressure in the ocean</a:t>
            </a:r>
          </a:p>
          <a:p>
            <a:pPr>
              <a:spcBef>
                <a:spcPts val="200"/>
              </a:spcBef>
            </a:pP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a perda de equipamentos de pesca cria ainda mais pressão no oceano</a:t>
            </a:r>
          </a:p>
          <a:p>
            <a:endParaRPr lang="pt-PT" sz="400" dirty="0">
              <a:solidFill>
                <a:schemeClr val="bg1">
                  <a:lumMod val="65000"/>
                </a:schemeClr>
              </a:solidFill>
            </a:endParaRPr>
          </a:p>
        </p:txBody>
      </p:sp>
      <p:sp>
        <p:nvSpPr>
          <p:cNvPr id="3" name="Título 2">
            <a:extLst>
              <a:ext uri="{FF2B5EF4-FFF2-40B4-BE49-F238E27FC236}">
                <a16:creationId xmlns:a16="http://schemas.microsoft.com/office/drawing/2014/main" id="{EA2EB93F-B319-4EC9-8FE0-7048C99BAE28}"/>
              </a:ext>
            </a:extLst>
          </p:cNvPr>
          <p:cNvSpPr>
            <a:spLocks noGrp="1"/>
          </p:cNvSpPr>
          <p:nvPr>
            <p:ph type="title"/>
          </p:nvPr>
        </p:nvSpPr>
        <p:spPr>
          <a:xfrm>
            <a:off x="674557" y="0"/>
            <a:ext cx="10679243" cy="974361"/>
          </a:xfrm>
        </p:spPr>
        <p:txBody>
          <a:bodyPr>
            <a:normAutofit/>
          </a:bodyPr>
          <a:lstStyle/>
          <a:p>
            <a:r>
              <a:rPr lang="pt-PT" sz="3200" b="0" dirty="0">
                <a:solidFill>
                  <a:schemeClr val="accent1">
                    <a:lumMod val="50000"/>
                  </a:schemeClr>
                </a:solidFill>
              </a:rPr>
              <a:t>habitat </a:t>
            </a:r>
            <a:r>
              <a:rPr lang="pt-PT" sz="3200" b="0" dirty="0" err="1">
                <a:solidFill>
                  <a:schemeClr val="accent1">
                    <a:lumMod val="50000"/>
                  </a:schemeClr>
                </a:solidFill>
              </a:rPr>
              <a:t>degradation</a:t>
            </a:r>
            <a:br>
              <a:rPr lang="pt-PT" sz="3200" dirty="0">
                <a:solidFill>
                  <a:schemeClr val="bg1">
                    <a:lumMod val="65000"/>
                  </a:schemeClr>
                </a:solidFill>
              </a:rPr>
            </a:br>
            <a:r>
              <a:rPr lang="pt-PT" sz="3200" b="0" dirty="0">
                <a:solidFill>
                  <a:schemeClr val="tx2">
                    <a:lumMod val="50000"/>
                  </a:schemeClr>
                </a:solidFill>
              </a:rPr>
              <a:t>degradação de habitat</a:t>
            </a:r>
          </a:p>
        </p:txBody>
      </p:sp>
      <p:pic>
        <p:nvPicPr>
          <p:cNvPr id="5" name="Imagem 4" descr="Uma imagem com diagrama&#10;&#10;Descrição gerada automaticamente">
            <a:extLst>
              <a:ext uri="{FF2B5EF4-FFF2-40B4-BE49-F238E27FC236}">
                <a16:creationId xmlns:a16="http://schemas.microsoft.com/office/drawing/2014/main" id="{95F872E6-DEBD-9AF6-4A49-8DABDCF30CF4}"/>
              </a:ext>
            </a:extLst>
          </p:cNvPr>
          <p:cNvPicPr>
            <a:picLocks noChangeAspect="1"/>
          </p:cNvPicPr>
          <p:nvPr/>
        </p:nvPicPr>
        <p:blipFill>
          <a:blip r:embed="rId2"/>
          <a:stretch>
            <a:fillRect/>
          </a:stretch>
        </p:blipFill>
        <p:spPr>
          <a:xfrm>
            <a:off x="3534750" y="2652625"/>
            <a:ext cx="5122500" cy="2880000"/>
          </a:xfrm>
          <a:prstGeom prst="rect">
            <a:avLst/>
          </a:prstGeom>
        </p:spPr>
      </p:pic>
    </p:spTree>
    <p:extLst>
      <p:ext uri="{BB962C8B-B14F-4D97-AF65-F5344CB8AC3E}">
        <p14:creationId xmlns:p14="http://schemas.microsoft.com/office/powerpoint/2010/main" val="225484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FF8590FF-444A-4933-A38B-B55A341A06BB}"/>
              </a:ext>
            </a:extLst>
          </p:cNvPr>
          <p:cNvSpPr>
            <a:spLocks noGrp="1"/>
          </p:cNvSpPr>
          <p:nvPr>
            <p:ph type="body" idx="1"/>
          </p:nvPr>
        </p:nvSpPr>
        <p:spPr>
          <a:xfrm>
            <a:off x="838200" y="1821949"/>
            <a:ext cx="5257800" cy="1445908"/>
          </a:xfrm>
        </p:spPr>
        <p:txBody>
          <a:bodyPr>
            <a:normAutofit fontScale="85000" lnSpcReduction="20000"/>
          </a:bodyPr>
          <a:lstStyle/>
          <a:p>
            <a:pPr>
              <a:spcBef>
                <a:spcPts val="200"/>
              </a:spcBef>
            </a:pPr>
            <a:r>
              <a:rPr lang="en-GB" sz="21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fish markets continue to exhibit globalization,</a:t>
            </a:r>
            <a:endParaRPr lang="pt-PT" sz="21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spcBef>
                <a:spcPts val="200"/>
              </a:spcBef>
            </a:pPr>
            <a:r>
              <a:rPr lang="en-GB" sz="21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which may only benefit industrial fisheries with large capacities, </a:t>
            </a:r>
            <a:endParaRPr lang="pt-PT" sz="21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r>
              <a:rPr lang="pt-PT" sz="2100" dirty="0">
                <a:solidFill>
                  <a:schemeClr val="tx2">
                    <a:lumMod val="50000"/>
                  </a:schemeClr>
                </a:solidFill>
              </a:rPr>
              <a:t>os mercados de peixe continuam a exibir globalização, que só pode beneficiar a pesca industrial com grande capacidade,</a:t>
            </a:r>
          </a:p>
          <a:p>
            <a:endParaRPr lang="pt-PT" sz="1600" dirty="0">
              <a:solidFill>
                <a:schemeClr val="bg1">
                  <a:lumMod val="65000"/>
                </a:schemeClr>
              </a:solidFill>
            </a:endParaRPr>
          </a:p>
          <a:p>
            <a:endParaRPr lang="pt-PT" sz="1600" dirty="0">
              <a:solidFill>
                <a:schemeClr val="bg1">
                  <a:lumMod val="65000"/>
                </a:schemeClr>
              </a:solidFill>
            </a:endParaRPr>
          </a:p>
          <a:p>
            <a:endParaRPr lang="pt-PT" sz="1600" dirty="0">
              <a:solidFill>
                <a:schemeClr val="bg1">
                  <a:lumMod val="65000"/>
                </a:schemeClr>
              </a:solidFill>
            </a:endParaRPr>
          </a:p>
        </p:txBody>
      </p:sp>
      <p:sp>
        <p:nvSpPr>
          <p:cNvPr id="3" name="Título 2">
            <a:extLst>
              <a:ext uri="{FF2B5EF4-FFF2-40B4-BE49-F238E27FC236}">
                <a16:creationId xmlns:a16="http://schemas.microsoft.com/office/drawing/2014/main" id="{63BB10E3-B75D-4D02-A504-B318815569F6}"/>
              </a:ext>
            </a:extLst>
          </p:cNvPr>
          <p:cNvSpPr>
            <a:spLocks noGrp="1"/>
          </p:cNvSpPr>
          <p:nvPr>
            <p:ph type="title"/>
          </p:nvPr>
        </p:nvSpPr>
        <p:spPr>
          <a:xfrm>
            <a:off x="674557" y="0"/>
            <a:ext cx="5051686" cy="974361"/>
          </a:xfrm>
        </p:spPr>
        <p:txBody>
          <a:bodyPr>
            <a:noAutofit/>
          </a:bodyPr>
          <a:lstStyle/>
          <a:p>
            <a:pPr>
              <a:spcBef>
                <a:spcPts val="200"/>
              </a:spcBef>
            </a:pPr>
            <a:r>
              <a:rPr lang="pt-PT" sz="3200" b="0" dirty="0">
                <a:solidFill>
                  <a:schemeClr val="accent1">
                    <a:lumMod val="50000"/>
                  </a:schemeClr>
                </a:solidFill>
              </a:rPr>
              <a:t>global and local </a:t>
            </a:r>
            <a:r>
              <a:rPr lang="pt-PT" sz="3200" b="0" dirty="0" err="1">
                <a:solidFill>
                  <a:schemeClr val="accent1">
                    <a:lumMod val="50000"/>
                  </a:schemeClr>
                </a:solidFill>
              </a:rPr>
              <a:t>fishing</a:t>
            </a:r>
            <a:br>
              <a:rPr lang="pt-PT" sz="3200" b="0" dirty="0">
                <a:solidFill>
                  <a:schemeClr val="accent1">
                    <a:lumMod val="50000"/>
                  </a:schemeClr>
                </a:solidFill>
              </a:rPr>
            </a:br>
            <a:r>
              <a:rPr lang="pt-PT" sz="3200" b="0" dirty="0">
                <a:solidFill>
                  <a:schemeClr val="tx2">
                    <a:lumMod val="50000"/>
                  </a:schemeClr>
                </a:solidFill>
              </a:rPr>
              <a:t>pesca global e local</a:t>
            </a:r>
          </a:p>
        </p:txBody>
      </p:sp>
      <p:sp>
        <p:nvSpPr>
          <p:cNvPr id="4" name="CaixaDeTexto 3">
            <a:extLst>
              <a:ext uri="{FF2B5EF4-FFF2-40B4-BE49-F238E27FC236}">
                <a16:creationId xmlns:a16="http://schemas.microsoft.com/office/drawing/2014/main" id="{DE60A265-0A8F-1497-4BD3-AD8D345F247D}"/>
              </a:ext>
            </a:extLst>
          </p:cNvPr>
          <p:cNvSpPr txBox="1"/>
          <p:nvPr/>
        </p:nvSpPr>
        <p:spPr>
          <a:xfrm>
            <a:off x="6505732" y="4721901"/>
            <a:ext cx="5246558" cy="1477328"/>
          </a:xfrm>
          <a:prstGeom prst="rect">
            <a:avLst/>
          </a:prstGeom>
          <a:noFill/>
        </p:spPr>
        <p:txBody>
          <a:bodyPr wrap="square" rtlCol="0">
            <a:spAutoFit/>
          </a:bodyPr>
          <a:lstStyle/>
          <a:p>
            <a:r>
              <a:rPr lang="en-GB" sz="1800" dirty="0">
                <a:solidFill>
                  <a:schemeClr val="accent1">
                    <a:lumMod val="50000"/>
                  </a:schemeClr>
                </a:solidFill>
                <a:effectLst/>
                <a:latin typeface="Arial" panose="020B0604020202020204" pitchFamily="34" charset="0"/>
                <a:ea typeface="DengXian" panose="02010600030101010101" pitchFamily="2" charset="-122"/>
                <a:cs typeface="Arial" panose="020B0604020202020204" pitchFamily="34" charset="0"/>
              </a:rPr>
              <a:t>sometimes undermining small-scale fishing and lead to the depletion of local fish stocks</a:t>
            </a:r>
            <a:r>
              <a:rPr lang="en-US" sz="1800" dirty="0">
                <a:solidFill>
                  <a:schemeClr val="accent1">
                    <a:lumMod val="50000"/>
                  </a:schemeClr>
                </a:solidFill>
                <a:latin typeface="Arial" panose="020B0604020202020204" pitchFamily="34" charset="0"/>
                <a:cs typeface="Arial" panose="020B0604020202020204" pitchFamily="34" charset="0"/>
              </a:rPr>
              <a:t>.</a:t>
            </a:r>
          </a:p>
          <a:p>
            <a:r>
              <a:rPr lang="pt-PT" sz="1800" dirty="0">
                <a:solidFill>
                  <a:schemeClr val="tx2">
                    <a:lumMod val="50000"/>
                  </a:schemeClr>
                </a:solidFill>
              </a:rPr>
              <a:t>às vezes prejudicando a pesca artesanal e levando ao esgotamento dos stocks de pesca locais.</a:t>
            </a:r>
            <a:endParaRPr lang="pt-PT" dirty="0">
              <a:solidFill>
                <a:schemeClr val="tx2">
                  <a:lumMod val="50000"/>
                </a:schemeClr>
              </a:solidFill>
            </a:endParaRPr>
          </a:p>
        </p:txBody>
      </p:sp>
      <p:pic>
        <p:nvPicPr>
          <p:cNvPr id="7" name="Imagem 6" descr="Uma imagem com diagrama&#10;&#10;Descrição gerada automaticamente">
            <a:extLst>
              <a:ext uri="{FF2B5EF4-FFF2-40B4-BE49-F238E27FC236}">
                <a16:creationId xmlns:a16="http://schemas.microsoft.com/office/drawing/2014/main" id="{FD96CC19-79AA-B8AF-819A-4F858E3FB55F}"/>
              </a:ext>
            </a:extLst>
          </p:cNvPr>
          <p:cNvPicPr>
            <a:picLocks noChangeAspect="1"/>
          </p:cNvPicPr>
          <p:nvPr/>
        </p:nvPicPr>
        <p:blipFill>
          <a:blip r:embed="rId2"/>
          <a:stretch>
            <a:fillRect/>
          </a:stretch>
        </p:blipFill>
        <p:spPr>
          <a:xfrm>
            <a:off x="1279462" y="3612631"/>
            <a:ext cx="3841875" cy="2160000"/>
          </a:xfrm>
          <a:prstGeom prst="rect">
            <a:avLst/>
          </a:prstGeom>
        </p:spPr>
      </p:pic>
      <p:pic>
        <p:nvPicPr>
          <p:cNvPr id="9" name="Imagem 8" descr="Uma imagem com texto&#10;&#10;Descrição gerada automaticamente">
            <a:extLst>
              <a:ext uri="{FF2B5EF4-FFF2-40B4-BE49-F238E27FC236}">
                <a16:creationId xmlns:a16="http://schemas.microsoft.com/office/drawing/2014/main" id="{27C1B11C-AB9D-1A26-807F-37F89A242367}"/>
              </a:ext>
            </a:extLst>
          </p:cNvPr>
          <p:cNvPicPr>
            <a:picLocks noChangeAspect="1"/>
          </p:cNvPicPr>
          <p:nvPr/>
        </p:nvPicPr>
        <p:blipFill>
          <a:blip r:embed="rId3"/>
          <a:stretch>
            <a:fillRect/>
          </a:stretch>
        </p:blipFill>
        <p:spPr>
          <a:xfrm>
            <a:off x="6871615" y="1821948"/>
            <a:ext cx="4482185" cy="2520000"/>
          </a:xfrm>
          <a:prstGeom prst="rect">
            <a:avLst/>
          </a:prstGeom>
        </p:spPr>
      </p:pic>
    </p:spTree>
    <p:extLst>
      <p:ext uri="{BB962C8B-B14F-4D97-AF65-F5344CB8AC3E}">
        <p14:creationId xmlns:p14="http://schemas.microsoft.com/office/powerpoint/2010/main" val="295542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5B54E4C3-EB67-4611-9325-A30E3A944D65}"/>
              </a:ext>
            </a:extLst>
          </p:cNvPr>
          <p:cNvSpPr>
            <a:spLocks noGrp="1"/>
          </p:cNvSpPr>
          <p:nvPr>
            <p:ph type="body" idx="1"/>
          </p:nvPr>
        </p:nvSpPr>
        <p:spPr>
          <a:xfrm>
            <a:off x="838200" y="4913953"/>
            <a:ext cx="4916774" cy="1251625"/>
          </a:xfrm>
        </p:spPr>
        <p:txBody>
          <a:bodyPr>
            <a:normAutofit lnSpcReduction="10000"/>
          </a:bodyPr>
          <a:lstStyle/>
          <a:p>
            <a:pPr>
              <a:spcBef>
                <a:spcPts val="200"/>
              </a:spcBef>
            </a:pPr>
            <a:r>
              <a:rPr lang="en-GB" sz="1800" dirty="0">
                <a:solidFill>
                  <a:schemeClr val="accent1">
                    <a:lumMod val="50000"/>
                  </a:schemeClr>
                </a:solidFill>
                <a:latin typeface="Arial" panose="020B0604020202020204" pitchFamily="34" charset="0"/>
                <a:ea typeface="DengXian Light" panose="02010600030101010101" pitchFamily="2" charset="-122"/>
                <a:cs typeface="Arial" panose="020B0604020202020204" pitchFamily="34" charset="0"/>
              </a:rPr>
              <a:t>c</a:t>
            </a: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limate change leads to an increase in the intensity and frequency of natural disasters</a:t>
            </a:r>
            <a:r>
              <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  </a:t>
            </a:r>
          </a:p>
          <a:p>
            <a:pPr>
              <a:spcBef>
                <a:spcPts val="200"/>
              </a:spcBef>
            </a:pP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a alteração climática leva a um aumento da intensidade e frequência de desastres naturais,</a:t>
            </a:r>
          </a:p>
        </p:txBody>
      </p:sp>
      <p:sp>
        <p:nvSpPr>
          <p:cNvPr id="3" name="Título 2">
            <a:extLst>
              <a:ext uri="{FF2B5EF4-FFF2-40B4-BE49-F238E27FC236}">
                <a16:creationId xmlns:a16="http://schemas.microsoft.com/office/drawing/2014/main" id="{8FCDC64C-AAEF-422A-99A0-CD70EECFF584}"/>
              </a:ext>
            </a:extLst>
          </p:cNvPr>
          <p:cNvSpPr>
            <a:spLocks noGrp="1"/>
          </p:cNvSpPr>
          <p:nvPr>
            <p:ph type="title"/>
          </p:nvPr>
        </p:nvSpPr>
        <p:spPr>
          <a:xfrm>
            <a:off x="614597" y="-25649"/>
            <a:ext cx="5481403" cy="970029"/>
          </a:xfrm>
        </p:spPr>
        <p:txBody>
          <a:bodyPr>
            <a:normAutofit/>
          </a:bodyPr>
          <a:lstStyle/>
          <a:p>
            <a:r>
              <a:rPr lang="pt-PT" sz="3200" b="0" dirty="0" err="1">
                <a:solidFill>
                  <a:schemeClr val="accent1">
                    <a:lumMod val="50000"/>
                  </a:schemeClr>
                </a:solidFill>
              </a:rPr>
              <a:t>climate</a:t>
            </a:r>
            <a:r>
              <a:rPr lang="pt-PT" sz="3200" b="0" dirty="0">
                <a:solidFill>
                  <a:schemeClr val="accent1">
                    <a:lumMod val="50000"/>
                  </a:schemeClr>
                </a:solidFill>
              </a:rPr>
              <a:t> </a:t>
            </a:r>
            <a:r>
              <a:rPr lang="pt-PT" sz="3200" b="0" dirty="0" err="1">
                <a:solidFill>
                  <a:schemeClr val="accent1">
                    <a:lumMod val="50000"/>
                  </a:schemeClr>
                </a:solidFill>
              </a:rPr>
              <a:t>change</a:t>
            </a:r>
            <a:br>
              <a:rPr lang="pt-PT" sz="3200" b="0" dirty="0">
                <a:solidFill>
                  <a:schemeClr val="accent1">
                    <a:lumMod val="50000"/>
                  </a:schemeClr>
                </a:solidFill>
              </a:rPr>
            </a:br>
            <a:r>
              <a:rPr lang="pt-PT" sz="3200" b="0" dirty="0">
                <a:solidFill>
                  <a:schemeClr val="tx2">
                    <a:lumMod val="50000"/>
                  </a:schemeClr>
                </a:solidFill>
              </a:rPr>
              <a:t>alterações climáticas</a:t>
            </a:r>
          </a:p>
        </p:txBody>
      </p:sp>
      <p:sp>
        <p:nvSpPr>
          <p:cNvPr id="4" name="CaixaDeTexto 3">
            <a:extLst>
              <a:ext uri="{FF2B5EF4-FFF2-40B4-BE49-F238E27FC236}">
                <a16:creationId xmlns:a16="http://schemas.microsoft.com/office/drawing/2014/main" id="{02BC783F-8D42-77F8-7F98-BE48757DCA09}"/>
              </a:ext>
            </a:extLst>
          </p:cNvPr>
          <p:cNvSpPr txBox="1"/>
          <p:nvPr/>
        </p:nvSpPr>
        <p:spPr>
          <a:xfrm>
            <a:off x="6640643" y="1079292"/>
            <a:ext cx="4606976" cy="1225977"/>
          </a:xfrm>
          <a:prstGeom prst="rect">
            <a:avLst/>
          </a:prstGeom>
          <a:noFill/>
        </p:spPr>
        <p:txBody>
          <a:bodyPr wrap="square" rtlCol="0">
            <a:spAutoFit/>
          </a:bodyPr>
          <a:lstStyle/>
          <a:p>
            <a:pPr>
              <a:spcBef>
                <a:spcPts val="200"/>
              </a:spcBef>
            </a:pPr>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changing the distribution of fish stocks and their food,</a:t>
            </a:r>
            <a:endParaRPr lang="pt-PT"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spcBef>
                <a:spcPts val="200"/>
              </a:spcBef>
            </a:pP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mudando a distribuição dos stocks de peixes e seus alimentos,</a:t>
            </a:r>
            <a:r>
              <a:rPr lang="en-GB"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 </a:t>
            </a:r>
            <a:endPar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6" name="Imagem 5">
            <a:extLst>
              <a:ext uri="{FF2B5EF4-FFF2-40B4-BE49-F238E27FC236}">
                <a16:creationId xmlns:a16="http://schemas.microsoft.com/office/drawing/2014/main" id="{3020863B-E65F-2953-11FA-41C9DDF3AB84}"/>
              </a:ext>
            </a:extLst>
          </p:cNvPr>
          <p:cNvPicPr>
            <a:picLocks noChangeAspect="1"/>
          </p:cNvPicPr>
          <p:nvPr/>
        </p:nvPicPr>
        <p:blipFill>
          <a:blip r:embed="rId2"/>
          <a:stretch>
            <a:fillRect/>
          </a:stretch>
        </p:blipFill>
        <p:spPr>
          <a:xfrm>
            <a:off x="944380" y="1891428"/>
            <a:ext cx="4482185" cy="2520000"/>
          </a:xfrm>
          <a:prstGeom prst="rect">
            <a:avLst/>
          </a:prstGeom>
        </p:spPr>
      </p:pic>
      <p:pic>
        <p:nvPicPr>
          <p:cNvPr id="8" name="Imagem 7" descr="Uma imagem com diagrama&#10;&#10;Descrição gerada automaticamente">
            <a:extLst>
              <a:ext uri="{FF2B5EF4-FFF2-40B4-BE49-F238E27FC236}">
                <a16:creationId xmlns:a16="http://schemas.microsoft.com/office/drawing/2014/main" id="{93414472-D1AA-9BF5-7078-E1761A397E84}"/>
              </a:ext>
            </a:extLst>
          </p:cNvPr>
          <p:cNvPicPr>
            <a:picLocks noChangeAspect="1"/>
          </p:cNvPicPr>
          <p:nvPr/>
        </p:nvPicPr>
        <p:blipFill>
          <a:blip r:embed="rId3"/>
          <a:stretch>
            <a:fillRect/>
          </a:stretch>
        </p:blipFill>
        <p:spPr>
          <a:xfrm>
            <a:off x="6765437" y="2508072"/>
            <a:ext cx="4482185" cy="2520000"/>
          </a:xfrm>
          <a:prstGeom prst="rect">
            <a:avLst/>
          </a:prstGeom>
        </p:spPr>
      </p:pic>
      <p:sp>
        <p:nvSpPr>
          <p:cNvPr id="9" name="CaixaDeTexto 8">
            <a:extLst>
              <a:ext uri="{FF2B5EF4-FFF2-40B4-BE49-F238E27FC236}">
                <a16:creationId xmlns:a16="http://schemas.microsoft.com/office/drawing/2014/main" id="{B09311DA-59CC-F847-A052-1F461E618E79}"/>
              </a:ext>
            </a:extLst>
          </p:cNvPr>
          <p:cNvSpPr txBox="1"/>
          <p:nvPr/>
        </p:nvSpPr>
        <p:spPr>
          <a:xfrm>
            <a:off x="6640643" y="5230875"/>
            <a:ext cx="4916773" cy="671979"/>
          </a:xfrm>
          <a:prstGeom prst="rect">
            <a:avLst/>
          </a:prstGeom>
          <a:noFill/>
        </p:spPr>
        <p:txBody>
          <a:bodyPr wrap="square" rtlCol="0">
            <a:spAutoFit/>
          </a:bodyPr>
          <a:lstStyle/>
          <a:p>
            <a:r>
              <a:rPr lang="en-GB" sz="1800" dirty="0">
                <a:solidFill>
                  <a:schemeClr val="accent1">
                    <a:lumMod val="50000"/>
                  </a:schemeClr>
                </a:solidFill>
                <a:effectLst/>
                <a:latin typeface="Arial" panose="020B0604020202020204" pitchFamily="34" charset="0"/>
                <a:ea typeface="DengXian Light" panose="02010600030101010101" pitchFamily="2" charset="-122"/>
                <a:cs typeface="Arial" panose="020B0604020202020204" pitchFamily="34" charset="0"/>
              </a:rPr>
              <a:t>and amplifying pre-existing stressors</a:t>
            </a:r>
          </a:p>
          <a:p>
            <a:pPr>
              <a:spcBef>
                <a:spcPts val="200"/>
              </a:spcBef>
            </a:pPr>
            <a:r>
              <a:rPr lang="pt-PT" sz="1800" dirty="0">
                <a:solidFill>
                  <a:schemeClr val="tx2">
                    <a:lumMod val="50000"/>
                  </a:schemeClr>
                </a:solidFill>
                <a:effectLst/>
                <a:latin typeface="Arial" panose="020B0604020202020204" pitchFamily="34" charset="0"/>
                <a:ea typeface="DengXian Light" panose="02010600030101010101" pitchFamily="2" charset="-122"/>
                <a:cs typeface="Arial" panose="020B0604020202020204" pitchFamily="34" charset="0"/>
              </a:rPr>
              <a:t>e amplificando o stress pré-existente.</a:t>
            </a:r>
          </a:p>
        </p:txBody>
      </p:sp>
    </p:spTree>
    <p:extLst>
      <p:ext uri="{BB962C8B-B14F-4D97-AF65-F5344CB8AC3E}">
        <p14:creationId xmlns:p14="http://schemas.microsoft.com/office/powerpoint/2010/main" val="1232303928"/>
      </p:ext>
    </p:extLst>
  </p:cSld>
  <p:clrMapOvr>
    <a:masterClrMapping/>
  </p:clrMapOvr>
</p:sld>
</file>

<file path=ppt/theme/theme1.xml><?xml version="1.0" encoding="utf-8"?>
<a:theme xmlns:a="http://schemas.openxmlformats.org/drawingml/2006/main" name="ocean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1361</Words>
  <Application>Microsoft Office PowerPoint</Application>
  <PresentationFormat>Widescreen</PresentationFormat>
  <Paragraphs>103</Paragraphs>
  <Slides>15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Roboto</vt:lpstr>
      <vt:lpstr>oceano</vt:lpstr>
      <vt:lpstr> Biological resources Recursos biológicos </vt:lpstr>
      <vt:lpstr>PowerPoint Presentation</vt:lpstr>
      <vt:lpstr>Biological resources Recursos biológicos</vt:lpstr>
      <vt:lpstr>marine catch equals fishing captura de recursos marinhos é igual a pesca</vt:lpstr>
      <vt:lpstr>food from the ocean alimentação proveniente do oceano</vt:lpstr>
      <vt:lpstr>sustainability of fisheries sustentabilidade da pesca</vt:lpstr>
      <vt:lpstr>habitat degradation degradação de habitat</vt:lpstr>
      <vt:lpstr>global and local fishing pesca global e local</vt:lpstr>
      <vt:lpstr>climate change alterações climáticas</vt:lpstr>
      <vt:lpstr>fish stocks levels níveis de stocks de peixe</vt:lpstr>
      <vt:lpstr>aquaculture aquacultura</vt:lpstr>
      <vt:lpstr>seaweed production produção de algas</vt:lpstr>
      <vt:lpstr>SDG 14 ODS 14</vt:lpstr>
      <vt:lpstr>metas societais societal goals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ocean Compreender o oceano</dc:title>
  <dc:creator>Ana Carvalho</dc:creator>
  <cp:lastModifiedBy>maria.joao.bebianno maria.joao.bebianno</cp:lastModifiedBy>
  <cp:revision>18</cp:revision>
  <dcterms:created xsi:type="dcterms:W3CDTF">2021-09-30T10:52:24Z</dcterms:created>
  <dcterms:modified xsi:type="dcterms:W3CDTF">2023-10-07T11:32:37Z</dcterms:modified>
</cp:coreProperties>
</file>